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docx" ContentType="application/vnd.openxmlformats-officedocument.wordprocessingml.document"/>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Default Extension="vml" ContentType="application/vnd.openxmlformats-officedocument.vmlDrawing"/>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94" d="100"/>
          <a:sy n="94" d="100"/>
        </p:scale>
        <p:origin x="-98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10/29/09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10/29/09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E8016E-0A41-3C44-85C3-313442E20E83}" type="datetime1">
              <a:rPr lang="en-US"/>
              <a:pPr>
                <a:defRPr/>
              </a:pPr>
              <a:t>10/29/09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C4763A-EFD4-7742-8F31-9C2F9300C2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5E15B5-CEDA-E34C-B339-43CED69DAEEE}" type="datetime1">
              <a:rPr lang="en-US"/>
              <a:pPr>
                <a:defRPr/>
              </a:pPr>
              <a:t>10/29/09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887004-E5E5-6642-9C91-F2E102A03E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947485-C586-194A-AE6F-2FFC1C066141}" type="datetime1">
              <a:rPr lang="en-US"/>
              <a:pPr>
                <a:defRPr/>
              </a:pPr>
              <a:t>10/29/09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C17DF0-9E2E-E045-840A-782E3E137E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7F5F2C-55D0-A74E-8EEB-DBB47334E69F}" type="datetime1">
              <a:rPr lang="en-US"/>
              <a:pPr>
                <a:defRPr/>
              </a:pPr>
              <a:t>10/29/09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5F70CE-84E9-D04C-9B15-10C693AA0F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61D298-01A5-AB40-9961-1CA4E73BE112}" type="datetime1">
              <a:rPr lang="en-US"/>
              <a:pPr>
                <a:defRPr/>
              </a:pPr>
              <a:t>10/29/09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BA459C-C1F9-AB4D-8E61-68C53B56A0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C92ABA-9588-EC48-BFA3-E41F80972C5A}" type="datetime1">
              <a:rPr lang="en-US"/>
              <a:pPr>
                <a:defRPr/>
              </a:pPr>
              <a:t>10/29/09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FB4A4D-A64F-7740-9E0E-188E9BA474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17B72F-26FC-C442-A2F2-70F94887E6F6}" type="datetime1">
              <a:rPr lang="en-US"/>
              <a:pPr>
                <a:defRPr/>
              </a:pPr>
              <a:t>10/29/09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AA6009-9928-FF4C-9FC0-9A5BA7AB80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4C59AC-FBBE-B14D-B38D-5B1A145573A7}" type="datetime1">
              <a:rPr lang="en-US"/>
              <a:pPr>
                <a:defRPr/>
              </a:pPr>
              <a:t>10/29/09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CDB1BE-A08E-2A4A-80F9-ED5208CC27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0E8C5D-7C39-A84F-AF37-130843337F0F}" type="datetime1">
              <a:rPr lang="en-US"/>
              <a:pPr>
                <a:defRPr/>
              </a:pPr>
              <a:t>10/29/09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A09BA1-70B4-4A48-A4C4-6DB291E465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B2C686-7EA6-2B45-89AD-BCF46EBA7F86}" type="datetime1">
              <a:rPr lang="en-US"/>
              <a:pPr>
                <a:defRPr/>
              </a:pPr>
              <a:t>10/29/09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48FB37-48D1-0F43-9835-C4ADFC9E29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F20F11-C1D3-E443-B161-E2FD9C52D12B}" type="datetime1">
              <a:rPr lang="en-US"/>
              <a:pPr>
                <a:defRPr/>
              </a:pPr>
              <a:t>10/29/09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B5C7A3-6224-2444-BEEE-16F152F7EB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FE52546-5845-A946-9E04-5E2445AADF4F}" type="datetime1">
              <a:rPr lang="en-US"/>
              <a:pPr>
                <a:defRPr/>
              </a:pPr>
              <a:t>10/29/09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06AE16-8D53-A649-9482-7C8DBD7175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2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package" Target="../embeddings/Microsoft_Word_Document2.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df"/><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df"/><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df"/><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df"/><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smtClean="0"/>
              <a:t>Figures – Chapter 4</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endParaRPr lang="en-US">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smtClean="0"/>
              <a:t>Figure 4.9 Example requirements for the insulin pump software system</a:t>
            </a:r>
            <a:r>
              <a:rPr lang="en-GB" smtClean="0"/>
              <a:t> </a:t>
            </a:r>
            <a:endParaRPr lang="en-US" smtClean="0"/>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smtClean="0"/>
              <a:t>Figure 4.10 A structured specification of a requirement for an insulin pump</a:t>
            </a:r>
            <a:r>
              <a:rPr lang="en-GB" smtClean="0"/>
              <a:t> </a:t>
            </a:r>
            <a:endParaRPr lang="en-US" smtClean="0"/>
          </a:p>
        </p:txBody>
      </p:sp>
      <p:graphicFrame>
        <p:nvGraphicFramePr>
          <p:cNvPr id="27650" name="Object 2"/>
          <p:cNvGraphicFramePr>
            <a:graphicFrameLocks noChangeAspect="1"/>
          </p:cNvGraphicFramePr>
          <p:nvPr/>
        </p:nvGraphicFramePr>
        <p:xfrm>
          <a:off x="1974850" y="1512888"/>
          <a:ext cx="5943600" cy="4800600"/>
        </p:xfrm>
        <a:graphic>
          <a:graphicData uri="http://schemas.openxmlformats.org/presentationml/2006/ole">
            <p:oleObj spid="_x0000_s27650" name="Document" r:id="rId3" imgW="5943600" imgH="4800600" progId="Word.Documen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Figure 4.11 Tabular specification of computation for an insulin pump</a:t>
            </a:r>
            <a:r>
              <a:rPr lang="en-GB" smtClean="0"/>
              <a:t> </a:t>
            </a:r>
            <a:endParaRPr lang="en-US" smtClean="0"/>
          </a:p>
        </p:txBody>
      </p:sp>
      <p:graphicFrame>
        <p:nvGraphicFramePr>
          <p:cNvPr id="4" name="Table 3"/>
          <p:cNvGraphicFramePr>
            <a:graphicFrameLocks noGrp="1"/>
          </p:cNvGraphicFramePr>
          <p:nvPr/>
        </p:nvGraphicFramePr>
        <p:xfrm>
          <a:off x="1835150" y="1824038"/>
          <a:ext cx="6461125" cy="2445069"/>
        </p:xfrm>
        <a:graphic>
          <a:graphicData uri="http://schemas.openxmlformats.org/drawingml/2006/table">
            <a:tbl>
              <a:tblPr/>
              <a:tblGrid>
                <a:gridCol w="3230563"/>
                <a:gridCol w="3230562"/>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Helvetica"/>
                          <a:ea typeface="Times New Roman" charset="0"/>
                          <a:cs typeface="Helvetica"/>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Helvetica"/>
                          <a:ea typeface="Times New Roman" charset="0"/>
                          <a:cs typeface="Helvetica"/>
                        </a:rPr>
                        <a:t>Action</a:t>
                      </a:r>
                      <a:endParaRPr kumimoji="0" lang="en-GB" sz="1200" b="1" i="0" u="none" strike="noStrike" cap="none" normalizeH="0" baseline="0" dirty="0">
                        <a:ln>
                          <a:noFill/>
                        </a:ln>
                        <a:solidFill>
                          <a:srgbClr val="000000"/>
                        </a:solidFill>
                        <a:effectLst/>
                        <a:latin typeface="Helvetica"/>
                        <a:ea typeface="Times New Roman" charset="0"/>
                        <a:cs typeface="Helvetica"/>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ea typeface="Times New Roman" charset="0"/>
                          <a:cs typeface="Times New Roman" charset="0"/>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Arial" charset="0"/>
                          <a:ea typeface="Times New Roman" charset="0"/>
                          <a:cs typeface="Times New Roman" charset="0"/>
                        </a:rPr>
                        <a:t>CompDose</a:t>
                      </a:r>
                      <a:r>
                        <a:rPr kumimoji="0" lang="en-GB" sz="1200" b="0" i="0" u="none" strike="noStrike" cap="none" normalizeH="0" baseline="0" dirty="0">
                          <a:ln>
                            <a:noFill/>
                          </a:ln>
                          <a:solidFill>
                            <a:srgbClr val="000000"/>
                          </a:solidFill>
                          <a:effectLst/>
                          <a:latin typeface="Arial" charset="0"/>
                          <a:ea typeface="Times New Roman" charset="0"/>
                          <a:cs typeface="Times New Roman" charset="0"/>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charset="0"/>
                          <a:ea typeface="Times New Roman" charset="0"/>
                          <a:cs typeface="Times New Roman" charset="0"/>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Arial" charset="0"/>
                          <a:ea typeface="Times New Roman" charset="0"/>
                          <a:cs typeface="Times New Roman" charset="0"/>
                        </a:rPr>
                        <a:t>CompDose</a:t>
                      </a:r>
                      <a:r>
                        <a:rPr kumimoji="0" lang="en-GB" sz="1200" b="0" i="0" u="none" strike="noStrike" cap="none" normalizeH="0" baseline="0" dirty="0">
                          <a:ln>
                            <a:noFill/>
                          </a:ln>
                          <a:solidFill>
                            <a:srgbClr val="000000"/>
                          </a:solidFill>
                          <a:effectLst/>
                          <a:latin typeface="Arial" charset="0"/>
                          <a:ea typeface="Times New Roman" charset="0"/>
                          <a:cs typeface="Times New Roman" charset="0"/>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Arial" charset="0"/>
                          <a:ea typeface="Times New Roman" charset="0"/>
                          <a:cs typeface="Times New Roman" charset="0"/>
                        </a:rPr>
                        <a:t>Sugar level increasing and rate of increase decreasing ((r2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Arial" charset="0"/>
                          <a:ea typeface="Times New Roman" charset="0"/>
                          <a:cs typeface="Times New Roman" charset="0"/>
                        </a:rPr>
                        <a:t>CompDose</a:t>
                      </a:r>
                      <a:r>
                        <a:rPr kumimoji="0" lang="en-GB" sz="1200" b="0" i="0" u="none" strike="noStrike" cap="none" normalizeH="0" baseline="0" dirty="0">
                          <a:ln>
                            <a:noFill/>
                          </a:ln>
                          <a:solidFill>
                            <a:srgbClr val="000000"/>
                          </a:solidFill>
                          <a:effectLst/>
                          <a:latin typeface="Arial" charset="0"/>
                          <a:ea typeface="Times New Roman" charset="0"/>
                          <a:cs typeface="Times New Roman" charset="0"/>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charset="0"/>
                          <a:ea typeface="Times New Roman" charset="0"/>
                          <a:cs typeface="Times New Roman" charset="0"/>
                        </a:rPr>
                        <a:t>Sugar level increasing and rate of increase stable or increasing ((r2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Arial" charset="0"/>
                          <a:ea typeface="Times New Roman" charset="0"/>
                          <a:cs typeface="Times New Roman" charset="0"/>
                        </a:rPr>
                        <a:t>CompDose</a:t>
                      </a:r>
                      <a:r>
                        <a:rPr kumimoji="0" lang="en-GB" sz="1200" b="0" i="0" u="none" strike="noStrike" cap="none" normalizeH="0" baseline="0" dirty="0">
                          <a:ln>
                            <a:noFill/>
                          </a:ln>
                          <a:solidFill>
                            <a:srgbClr val="000000"/>
                          </a:solidFill>
                          <a:effectLst/>
                          <a:latin typeface="Arial" charset="0"/>
                          <a:ea typeface="Times New Roman" charset="0"/>
                          <a:cs typeface="Times New Roman" charset="0"/>
                        </a:rPr>
                        <a:t> = round ((r2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charset="0"/>
                          <a:ea typeface="Times New Roman" charset="0"/>
                          <a:cs typeface="Times New Roman" charset="0"/>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000000"/>
                          </a:solidFill>
                          <a:effectLst/>
                          <a:latin typeface="Arial" charset="0"/>
                          <a:ea typeface="Times New Roman" charset="0"/>
                          <a:cs typeface="Times New Roman" charset="0"/>
                        </a:rPr>
                        <a:t>CompDose</a:t>
                      </a:r>
                      <a:r>
                        <a:rPr kumimoji="0" lang="en-GB" sz="1200" b="0" i="0" u="none" strike="noStrike" cap="none" normalizeH="0" baseline="0" dirty="0">
                          <a:ln>
                            <a:noFill/>
                          </a:ln>
                          <a:solidFill>
                            <a:srgbClr val="000000"/>
                          </a:solidFill>
                          <a:effectLst/>
                          <a:latin typeface="Arial" charset="0"/>
                          <a:ea typeface="Times New Roman" charset="0"/>
                          <a:cs typeface="Times New Roman" charset="0"/>
                        </a:rPr>
                        <a:t> = </a:t>
                      </a:r>
                      <a:r>
                        <a:rPr kumimoji="0" lang="en-GB" sz="1200" b="0" i="0" u="none" strike="noStrike" cap="none" normalizeH="0" baseline="0" dirty="0" err="1">
                          <a:ln>
                            <a:noFill/>
                          </a:ln>
                          <a:solidFill>
                            <a:srgbClr val="000000"/>
                          </a:solidFill>
                          <a:effectLst/>
                          <a:latin typeface="Arial" charset="0"/>
                          <a:ea typeface="Times New Roman" charset="0"/>
                          <a:cs typeface="Times New Roman" charset="0"/>
                        </a:rPr>
                        <a:t>MinimumDose</a:t>
                      </a:r>
                      <a:endParaRPr kumimoji="0" lang="en-GB" sz="1200" b="0" i="0" u="none" strike="noStrike" cap="none" normalizeH="0" baseline="0" dirty="0">
                        <a:ln>
                          <a:noFill/>
                        </a:ln>
                        <a:solidFill>
                          <a:srgbClr val="000000"/>
                        </a:solidFill>
                        <a:effectLst/>
                        <a:latin typeface="Arial" charset="0"/>
                        <a:ea typeface="Times New Roman" charset="0"/>
                        <a:cs typeface="Times New Roman" charset="0"/>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Figure 4.12 A spiral view of the requirements engineering process</a:t>
            </a:r>
            <a:r>
              <a:rPr lang="en-GB" smtClean="0"/>
              <a:t> </a:t>
            </a:r>
            <a:endParaRPr lang="en-US" smtClean="0"/>
          </a:p>
        </p:txBody>
      </p:sp>
      <p:pic>
        <p:nvPicPr>
          <p:cNvPr id="4" name="Picture 3" descr="4.12 ReqEngSpiral.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74849" y="1417638"/>
            <a:ext cx="5510667" cy="47561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Figure 4.13 The</a:t>
            </a:r>
            <a:r>
              <a:rPr lang="en-US" b="1" smtClean="0"/>
              <a:t> </a:t>
            </a:r>
            <a:r>
              <a:rPr lang="en-US" smtClean="0"/>
              <a:t>requirements elicitation and analysis process</a:t>
            </a:r>
            <a:r>
              <a:rPr lang="en-GB" smtClean="0"/>
              <a:t> </a:t>
            </a:r>
            <a:endParaRPr lang="en-US" smtClean="0"/>
          </a:p>
        </p:txBody>
      </p:sp>
      <p:pic>
        <p:nvPicPr>
          <p:cNvPr id="4" name="Picture 3" descr="4.13 RequirementsElicitation.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52600" y="1752600"/>
            <a:ext cx="4881613" cy="3206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eaLnBrk="1" hangingPunct="1"/>
            <a:r>
              <a:rPr lang="en-US" smtClean="0"/>
              <a:t>Figure 4.14 Scenario for collecting medical history in MHC-PMS</a:t>
            </a:r>
            <a:r>
              <a:rPr lang="en-GB" smtClean="0"/>
              <a:t> </a:t>
            </a:r>
            <a:endParaRPr lang="en-US" smtClean="0"/>
          </a:p>
        </p:txBody>
      </p:sp>
      <p:graphicFrame>
        <p:nvGraphicFramePr>
          <p:cNvPr id="31746" name="Object 2"/>
          <p:cNvGraphicFramePr>
            <a:graphicFrameLocks noChangeAspect="1"/>
          </p:cNvGraphicFramePr>
          <p:nvPr/>
        </p:nvGraphicFramePr>
        <p:xfrm>
          <a:off x="1295400" y="1417638"/>
          <a:ext cx="6616700" cy="5062310"/>
        </p:xfrm>
        <a:graphic>
          <a:graphicData uri="http://schemas.openxmlformats.org/presentationml/2006/ole">
            <p:oleObj spid="_x0000_s31746" name="Document" r:id="rId3" imgW="5943600" imgH="4038600" progId="Word.Documen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Figure 4.15 Use cases for the MHC-PMS</a:t>
            </a:r>
            <a:r>
              <a:rPr lang="en-GB" smtClean="0"/>
              <a:t> </a:t>
            </a:r>
            <a:endParaRPr lang="en-US" smtClean="0"/>
          </a:p>
        </p:txBody>
      </p:sp>
      <p:pic>
        <p:nvPicPr>
          <p:cNvPr id="4" name="Picture 3" descr="4.15 UseCase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47799" y="1828800"/>
            <a:ext cx="6555509" cy="3886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Figure 4.16 Ethnography and prototyping for requirements analysis</a:t>
            </a:r>
            <a:r>
              <a:rPr lang="en-GB" smtClean="0"/>
              <a:t> </a:t>
            </a:r>
            <a:endParaRPr lang="en-US" smtClean="0"/>
          </a:p>
        </p:txBody>
      </p:sp>
      <p:pic>
        <p:nvPicPr>
          <p:cNvPr id="4" name="Picture 3" descr="4.16 Ethno-prototyping.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0" y="2819400"/>
            <a:ext cx="7394864" cy="1936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Figure 4.17 Requirements evolution</a:t>
            </a:r>
            <a:r>
              <a:rPr lang="en-GB" smtClean="0"/>
              <a:t> </a:t>
            </a:r>
            <a:endParaRPr lang="en-US" smtClean="0"/>
          </a:p>
        </p:txBody>
      </p:sp>
      <p:pic>
        <p:nvPicPr>
          <p:cNvPr id="4" name="Picture 3" descr="4.17 ReqEvolution.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33600" y="2514600"/>
            <a:ext cx="5005917" cy="2514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Figure 4.18 Requirements change management</a:t>
            </a:r>
            <a:r>
              <a:rPr lang="en-GB" smtClean="0"/>
              <a:t> </a:t>
            </a:r>
            <a:endParaRPr lang="en-US" smtClean="0"/>
          </a:p>
        </p:txBody>
      </p:sp>
      <p:pic>
        <p:nvPicPr>
          <p:cNvPr id="4" name="Picture 3" descr="4.18 ReqChangeMan.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8600" y="3136900"/>
            <a:ext cx="8661952" cy="1054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Figure 4.1 User and system requirements</a:t>
            </a:r>
            <a:r>
              <a:rPr lang="en-GB" smtClean="0"/>
              <a:t> </a:t>
            </a:r>
            <a:endParaRPr lang="en-US" smtClean="0"/>
          </a:p>
        </p:txBody>
      </p:sp>
      <p:pic>
        <p:nvPicPr>
          <p:cNvPr id="4" name="Picture 3" descr="4.1 UserSysReq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33600" y="1905000"/>
            <a:ext cx="4769705" cy="3530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Figure 4.2 Readers of different types of requirements specification</a:t>
            </a:r>
            <a:r>
              <a:rPr lang="en-GB" smtClean="0"/>
              <a:t> </a:t>
            </a:r>
            <a:endParaRPr lang="en-US" smtClean="0"/>
          </a:p>
        </p:txBody>
      </p:sp>
      <p:pic>
        <p:nvPicPr>
          <p:cNvPr id="4" name="Picture 3" descr="4.2 ReqReader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33600" y="2286000"/>
            <a:ext cx="5076902" cy="28384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Figure 4.3 Types of nonfunctional requirement</a:t>
            </a:r>
            <a:r>
              <a:rPr lang="en-GB" smtClean="0"/>
              <a:t> </a:t>
            </a:r>
            <a:endParaRPr lang="en-US" smtClean="0"/>
          </a:p>
        </p:txBody>
      </p:sp>
      <p:pic>
        <p:nvPicPr>
          <p:cNvPr id="4" name="Picture 3" descr="4.3 Non-functionalReq.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90600" y="1911350"/>
            <a:ext cx="6915549" cy="38798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smtClean="0"/>
              <a:t>Figure 4.4 Examples of nonfunctional requirements in the MHC-PMS</a:t>
            </a:r>
            <a:r>
              <a:rPr lang="en-GB" smtClean="0"/>
              <a:t> </a:t>
            </a:r>
            <a:endParaRPr lang="en-US" smtClean="0"/>
          </a:p>
        </p:txBody>
      </p:sp>
      <p:graphicFrame>
        <p:nvGraphicFramePr>
          <p:cNvPr id="4" name="Table 3"/>
          <p:cNvGraphicFramePr>
            <a:graphicFrameLocks noGrp="1"/>
          </p:cNvGraphicFramePr>
          <p:nvPr/>
        </p:nvGraphicFramePr>
        <p:xfrm>
          <a:off x="1524000" y="1905000"/>
          <a:ext cx="6096000" cy="393192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1" kern="1200" dirty="0" smtClean="0"/>
                        <a:t>Product requirement</a:t>
                      </a:r>
                    </a:p>
                    <a:p>
                      <a:r>
                        <a:rPr lang="en-GB" sz="1800" b="0" kern="1200" dirty="0" smtClean="0"/>
                        <a:t>The MHC-PMS shall be available to all clinics during normal working hours (Mon–Fri, 0830–17.30). Downtime within normal working hours shall not exceed five seconds in any one day.</a:t>
                      </a:r>
                    </a:p>
                    <a:p>
                      <a:endParaRPr lang="en-GB" sz="1800" b="0" kern="1200" dirty="0" smtClean="0"/>
                    </a:p>
                    <a:p>
                      <a:r>
                        <a:rPr lang="en-GB" sz="1800" b="1" kern="1200" dirty="0" smtClean="0"/>
                        <a:t>Organizational requirement</a:t>
                      </a:r>
                      <a:r>
                        <a:rPr lang="en-GB" sz="1800" b="0" kern="1200" dirty="0" smtClean="0"/>
                        <a:t/>
                      </a:r>
                      <a:br>
                        <a:rPr lang="en-GB" sz="1800" b="0" kern="1200" dirty="0" smtClean="0"/>
                      </a:br>
                      <a:r>
                        <a:rPr lang="en-GB" sz="1800" b="0" kern="1200" dirty="0" smtClean="0"/>
                        <a:t>Users of the MHC-PMS system shall authenticate themselves using their health authority identity card.</a:t>
                      </a:r>
                    </a:p>
                    <a:p>
                      <a:endParaRPr lang="en-GB" sz="1800" b="0" kern="1200" dirty="0" smtClean="0"/>
                    </a:p>
                    <a:p>
                      <a:r>
                        <a:rPr lang="en-GB" sz="1800" b="1" kern="1200" dirty="0" smtClean="0"/>
                        <a:t>External requirement</a:t>
                      </a:r>
                      <a:r>
                        <a:rPr lang="en-GB" sz="1800" b="0" kern="1200" dirty="0" smtClean="0"/>
                        <a:t/>
                      </a:r>
                      <a:br>
                        <a:rPr lang="en-GB" sz="1800" b="0" kern="1200" dirty="0" smtClean="0"/>
                      </a:br>
                      <a:r>
                        <a:rPr lang="en-GB" sz="1800" b="0" kern="1200" dirty="0" smtClean="0"/>
                        <a:t>The system shall implement patient privacy provisions as set out in HStan-03-2006-priv. </a:t>
                      </a:r>
                    </a:p>
                    <a:p>
                      <a:endParaRPr lang="en-US" b="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Figure 4.5 Metrics for specifying nonfunctional requirements</a:t>
            </a:r>
          </a:p>
        </p:txBody>
      </p:sp>
      <p:graphicFrame>
        <p:nvGraphicFramePr>
          <p:cNvPr id="4" name="Table 3"/>
          <p:cNvGraphicFramePr>
            <a:graphicFrameLocks noGrp="1"/>
          </p:cNvGraphicFramePr>
          <p:nvPr/>
        </p:nvGraphicFramePr>
        <p:xfrm>
          <a:off x="1524000" y="1397000"/>
          <a:ext cx="6096000" cy="3846195"/>
        </p:xfrm>
        <a:graphic>
          <a:graphicData uri="http://schemas.openxmlformats.org/drawingml/2006/table">
            <a:tbl>
              <a:tblPr/>
              <a:tblGrid>
                <a:gridCol w="2362200"/>
                <a:gridCol w="3733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Helvetica"/>
                          <a:ea typeface="Times New Roman" charset="0"/>
                          <a:cs typeface="Helvetica"/>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Helvetica"/>
                          <a:ea typeface="Times New Roman" charset="0"/>
                          <a:cs typeface="Helvetica"/>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Helvetica"/>
                          <a:ea typeface="Times New Roman" charset="0"/>
                          <a:cs typeface="Helvetica"/>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Helvetica"/>
                          <a:ea typeface="Times New Roman" charset="0"/>
                          <a:cs typeface="Helvetica"/>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Helvetica"/>
                          <a:ea typeface="Times New Roman" charset="0"/>
                          <a:cs typeface="Helvetica"/>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Helvetica"/>
                          <a:ea typeface="Times New Roman" charset="0"/>
                          <a:cs typeface="Helvetica"/>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Helvetica"/>
                          <a:ea typeface="Times New Roman" charset="0"/>
                          <a:cs typeface="Helvetica"/>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Helvetica"/>
                          <a:ea typeface="Times New Roman" charset="0"/>
                          <a:cs typeface="Helvetica"/>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Helvetica"/>
                          <a:ea typeface="Times New Roman" charset="0"/>
                          <a:cs typeface="Helvetica"/>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Figure 4.6 Users of a requirements document</a:t>
            </a:r>
            <a:r>
              <a:rPr lang="en-GB" smtClean="0"/>
              <a:t> </a:t>
            </a:r>
            <a:endParaRPr lang="en-US" smtClean="0"/>
          </a:p>
        </p:txBody>
      </p:sp>
      <p:pic>
        <p:nvPicPr>
          <p:cNvPr id="4" name="Picture 3" descr="4.6 ReqDocUser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111500" y="1562100"/>
            <a:ext cx="3487316" cy="4457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2078037" cy="3684588"/>
          </a:xfrm>
        </p:spPr>
        <p:txBody>
          <a:bodyPr/>
          <a:lstStyle/>
          <a:p>
            <a:pPr eaLnBrk="1" hangingPunct="1"/>
            <a:r>
              <a:rPr lang="en-US" smtClean="0"/>
              <a:t>Figure 4.7 The structure of a requirements</a:t>
            </a:r>
            <a:r>
              <a:rPr lang="en-US" b="1" smtClean="0"/>
              <a:t> </a:t>
            </a:r>
            <a:r>
              <a:rPr lang="en-US" smtClean="0"/>
              <a:t>document</a:t>
            </a:r>
            <a:r>
              <a:rPr lang="en-GB" smtClean="0"/>
              <a:t> </a:t>
            </a:r>
            <a:endParaRPr lang="en-US" smtClean="0"/>
          </a:p>
        </p:txBody>
      </p:sp>
      <p:graphicFrame>
        <p:nvGraphicFramePr>
          <p:cNvPr id="4" name="Table 3"/>
          <p:cNvGraphicFramePr>
            <a:graphicFrameLocks noGrp="1"/>
          </p:cNvGraphicFramePr>
          <p:nvPr/>
        </p:nvGraphicFramePr>
        <p:xfrm>
          <a:off x="2335213" y="419100"/>
          <a:ext cx="6096000" cy="6229349"/>
        </p:xfrm>
        <a:graphic>
          <a:graphicData uri="http://schemas.openxmlformats.org/drawingml/2006/table">
            <a:tbl>
              <a:tblPr/>
              <a:tblGrid>
                <a:gridCol w="1893887"/>
                <a:gridCol w="4202113"/>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ea typeface="Times New Roman" charset="0"/>
                          <a:cs typeface="Times New Roman" charset="0"/>
                        </a:rPr>
                        <a:t>Chapter</a:t>
                      </a:r>
                      <a:endParaRPr kumimoji="0" lang="en-GB" sz="900" b="1"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ea typeface="Times New Roman" charset="0"/>
                          <a:cs typeface="Times New Roman" charset="0"/>
                        </a:rPr>
                        <a:t>Description</a:t>
                      </a:r>
                      <a:endParaRPr kumimoji="0" lang="en-GB" sz="900" b="1"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Times New Roman" charset="0"/>
                          <a:cs typeface="Times New Roman" charset="0"/>
                        </a:rPr>
                        <a:t>Preface</a:t>
                      </a:r>
                      <a:endParaRPr kumimoji="0" lang="en-GB" sz="900" b="0"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System requirements specification</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This should describe the functional and nonfunctional requirements in more detail. If necessary, further detail may also be added to the nonfunctional requirements. Interfaces to other systems may be defined.</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System models</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This might include graphical system models showing the relationships between the system components and the system and its environment. Examples of possible models are object models, data-flow models, or semantic data models. </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System evolution</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Appendices</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Index</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cs typeface="Times New Roman" charset="0"/>
                        </a:rPr>
                        <a:t>Several indexes to the document may be included. As well as a normal alphabetic index, there may be an index of diagrams, an index of functions, and so on.</a:t>
                      </a:r>
                      <a:endParaRPr kumimoji="0" lang="en-GB" sz="9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Figure 4.8 Ways of writing a system requirements specification </a:t>
            </a:r>
          </a:p>
        </p:txBody>
      </p:sp>
      <p:graphicFrame>
        <p:nvGraphicFramePr>
          <p:cNvPr id="5" name="Table 4"/>
          <p:cNvGraphicFramePr>
            <a:graphicFrameLocks noGrp="1"/>
          </p:cNvGraphicFramePr>
          <p:nvPr/>
        </p:nvGraphicFramePr>
        <p:xfrm>
          <a:off x="1524000" y="1397000"/>
          <a:ext cx="6096000" cy="4349115"/>
        </p:xfrm>
        <a:graphic>
          <a:graphicData uri="http://schemas.openxmlformats.org/drawingml/2006/table">
            <a:tbl>
              <a:tblPr/>
              <a:tblGrid>
                <a:gridCol w="2178050"/>
                <a:gridCol w="391795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Helvetica"/>
                          <a:ea typeface="Times New Roman" charset="0"/>
                          <a:cs typeface="Helvetica"/>
                        </a:rPr>
                        <a:t>Notation</a:t>
                      </a:r>
                      <a:endParaRPr kumimoji="0" lang="en-US" sz="1100" b="1" i="0" u="none" strike="noStrike" cap="none" normalizeH="0" baseline="0" dirty="0" smtClean="0">
                        <a:ln>
                          <a:noFill/>
                        </a:ln>
                        <a:solidFill>
                          <a:srgbClr val="FFFFFF"/>
                        </a:solidFill>
                        <a:effectLst/>
                        <a:latin typeface="Helvetica"/>
                        <a:ea typeface="Arial" charset="0"/>
                        <a:cs typeface="Helvetica"/>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rgbClr val="000000"/>
                          </a:solidFill>
                          <a:effectLst/>
                          <a:latin typeface="Helvetica"/>
                          <a:ea typeface="Times New Roman" charset="0"/>
                          <a:cs typeface="Helvetica"/>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000000"/>
                          </a:solidFill>
                          <a:effectLst/>
                          <a:latin typeface="Helvetica"/>
                          <a:ea typeface="Times New Roman" charset="0"/>
                          <a:cs typeface="Helvetica"/>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Helvetica"/>
                          <a:ea typeface="Times New Roman" charset="0"/>
                          <a:cs typeface="Helvetica"/>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000000"/>
                          </a:solidFill>
                          <a:effectLst/>
                          <a:latin typeface="Helvetica"/>
                          <a:ea typeface="Times New Roman" charset="0"/>
                          <a:cs typeface="Helvetica"/>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Helvetica"/>
                          <a:ea typeface="Times New Roman" charset="0"/>
                          <a:cs typeface="Helvetica"/>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Helvetica"/>
                          <a:ea typeface="Times New Roman" charset="0"/>
                          <a:cs typeface="Helvetica"/>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Helvetica"/>
                          <a:ea typeface="Times New Roman" charset="0"/>
                          <a:cs typeface="Helvetica"/>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Helvetica"/>
                          <a:ea typeface="Times New Roman" charset="0"/>
                          <a:cs typeface="Helvetica"/>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Helvetica"/>
                          <a:ea typeface="Times New Roman" charset="0"/>
                          <a:cs typeface="Helvetica"/>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rgbClr val="000000"/>
                          </a:solidFill>
                          <a:effectLst/>
                          <a:latin typeface="Helvetica"/>
                          <a:ea typeface="Times New Roman" charset="0"/>
                          <a:cs typeface="Helvetica"/>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Helvetica"/>
                          <a:ea typeface="Times New Roman" charset="0"/>
                          <a:cs typeface="Helvetica"/>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ig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Figures.thmx</Template>
  <TotalTime>93</TotalTime>
  <Words>1114</Words>
  <Application>Microsoft Macintosh PowerPoint</Application>
  <PresentationFormat>On-screen Show (4:3)</PresentationFormat>
  <Paragraphs>98</Paragraphs>
  <Slides>19</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Figures</vt:lpstr>
      <vt:lpstr>Microsoft Word Document</vt:lpstr>
      <vt:lpstr>Document</vt:lpstr>
      <vt:lpstr>Figures – Chapter 4</vt:lpstr>
      <vt:lpstr>Figure 4.1 User and system requirements </vt:lpstr>
      <vt:lpstr>Figure 4.2 Readers of different types of requirements specification </vt:lpstr>
      <vt:lpstr>Figure 4.3 Types of nonfunctional requirement </vt:lpstr>
      <vt:lpstr>Figure 4.4 Examples of nonfunctional requirements in the MHC-PMS </vt:lpstr>
      <vt:lpstr>Figure 4.5 Metrics for specifying nonfunctional requirements</vt:lpstr>
      <vt:lpstr>Figure 4.6 Users of a requirements document </vt:lpstr>
      <vt:lpstr>Figure 4.7 The structure of a requirements document </vt:lpstr>
      <vt:lpstr>Figure 4.8 Ways of writing a system requirements specification </vt:lpstr>
      <vt:lpstr>Figure 4.9 Example requirements for the insulin pump software system </vt:lpstr>
      <vt:lpstr>Figure 4.10 A structured specification of a requirement for an insulin pump </vt:lpstr>
      <vt:lpstr>Figure 4.11 Tabular specification of computation for an insulin pump </vt:lpstr>
      <vt:lpstr>Figure 4.12 A spiral view of the requirements engineering process </vt:lpstr>
      <vt:lpstr>Figure 4.13 The requirements elicitation and analysis process </vt:lpstr>
      <vt:lpstr>Figure 4.14 Scenario for collecting medical history in MHC-PMS </vt:lpstr>
      <vt:lpstr>Figure 4.15 Use cases for the MHC-PMS </vt:lpstr>
      <vt:lpstr>Figure 4.16 Ethnography and prototyping for requirements analysis </vt:lpstr>
      <vt:lpstr>Figure 4.17 Requirements evolution </vt:lpstr>
      <vt:lpstr>Figure 4.18 Requirements change management </vt:lpstr>
    </vt:vector>
  </TitlesOfParts>
  <Company>St Andrews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Ian Sommerville</cp:lastModifiedBy>
  <cp:revision>8</cp:revision>
  <dcterms:created xsi:type="dcterms:W3CDTF">2009-10-29T19:51:00Z</dcterms:created>
  <dcterms:modified xsi:type="dcterms:W3CDTF">2009-10-29T19:55:02Z</dcterms:modified>
</cp:coreProperties>
</file>