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s/slide9.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Default Extension="pdf" ContentType="application/pdf"/>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sldIdLst>
    <p:sldId id="256" r:id="rId2"/>
    <p:sldId id="257" r:id="rId3"/>
    <p:sldId id="258" r:id="rId4"/>
    <p:sldId id="259" r:id="rId5"/>
    <p:sldId id="260" r:id="rId6"/>
    <p:sldId id="265" r:id="rId7"/>
    <p:sldId id="261" r:id="rId8"/>
    <p:sldId id="262" r:id="rId9"/>
    <p:sldId id="263" r:id="rId10"/>
    <p:sldId id="264" r:id="rId11"/>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111" d="100"/>
          <a:sy n="111" d="100"/>
        </p:scale>
        <p:origin x="-496" y="-10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3FC3CB44-E068-624B-BB52-A5CE27472B4A}" type="datetime1">
              <a:rPr lang="en-US"/>
              <a:pPr>
                <a:defRPr/>
              </a:pPr>
              <a:t>10/29/09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973D278-956A-2946-9CE2-9D377385555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D751D87-4580-D440-86ED-3733B3BC2B8F}" type="datetime1">
              <a:rPr lang="en-US"/>
              <a:pPr>
                <a:defRPr/>
              </a:pPr>
              <a:t>10/29/09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EAA3012-213F-D34C-8A21-808A5790DE6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7672718-0872-984C-A395-1ACE5BB32024}" type="datetime1">
              <a:rPr lang="en-US"/>
              <a:pPr>
                <a:defRPr/>
              </a:pPr>
              <a:t>10/29/09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50F93C5-4D62-2844-B9B8-045E9E31D9C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874A519-19A6-A84D-95FB-E25BA99F6BA8}" type="datetime1">
              <a:rPr lang="en-US"/>
              <a:pPr>
                <a:defRPr/>
              </a:pPr>
              <a:t>10/29/09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AB5BBF0-B782-3644-AFE1-10103AC2537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65670F6-52A9-2C4C-BD27-64D2D53FE65D}" type="datetime1">
              <a:rPr lang="en-US"/>
              <a:pPr>
                <a:defRPr/>
              </a:pPr>
              <a:t>10/29/09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E6C4D99-7786-3A47-A0D2-BD20D34577F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675F3C05-7146-9E49-AE4C-C770B64C709F}" type="datetime1">
              <a:rPr lang="en-US"/>
              <a:pPr>
                <a:defRPr/>
              </a:pPr>
              <a:t>10/29/09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EFBBB66-3A15-F64E-87CC-B8CCF7F3E7A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29C9EE7-0148-F14D-A8FD-E799E89430A3}" type="datetime1">
              <a:rPr lang="en-US"/>
              <a:pPr>
                <a:defRPr/>
              </a:pPr>
              <a:t>10/29/09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E97BCC1-1E15-814C-B2E6-5124192EA27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D43A776-20CC-404E-AC0B-3C8506061161}" type="datetime1">
              <a:rPr lang="en-US"/>
              <a:pPr>
                <a:defRPr/>
              </a:pPr>
              <a:t>10/29/09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EEF6B7E-89C5-FC4F-92F9-AFC105C6981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E3A1356-C547-9D48-957F-9D798A2246BA}" type="datetime1">
              <a:rPr lang="en-US"/>
              <a:pPr>
                <a:defRPr/>
              </a:pPr>
              <a:t>10/29/09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39D8CD3A-6A10-3249-A17B-90B73EF037C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887DB7F-0362-504F-A0DA-F4A824DF5850}" type="datetime1">
              <a:rPr lang="en-US"/>
              <a:pPr>
                <a:defRPr/>
              </a:pPr>
              <a:t>10/29/09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D50B603-B29B-9F4A-8449-859DA19F67E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1181874-249C-B84E-AC15-3E212F6457CD}" type="datetime1">
              <a:rPr lang="en-US"/>
              <a:pPr>
                <a:defRPr/>
              </a:pPr>
              <a:t>10/29/09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F23E2BA-5D4B-814E-BBF4-D418023BB2F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cs typeface="+mn-cs"/>
              </a:defRPr>
            </a:lvl1pPr>
          </a:lstStyle>
          <a:p>
            <a:pPr>
              <a:defRPr/>
            </a:pPr>
            <a:fld id="{A779F6B2-2EFA-B240-A03C-514A7FC47150}" type="datetime1">
              <a:rPr lang="en-US"/>
              <a:pPr>
                <a:defRPr/>
              </a:pPr>
              <a:t>10/29/09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ea typeface="+mn-ea"/>
                <a:cs typeface="+mn-cs"/>
              </a:defRPr>
            </a:lvl1pPr>
          </a:lstStyle>
          <a:p>
            <a:pPr>
              <a:defRPr/>
            </a:pPr>
            <a:fld id="{B3575804-F645-DB44-9DC0-C97E27A6600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fontAlgn="base">
        <a:spcBef>
          <a:spcPct val="0"/>
        </a:spcBef>
        <a:spcAft>
          <a:spcPct val="0"/>
        </a:spcAft>
        <a:defRPr sz="2400" kern="1200">
          <a:solidFill>
            <a:schemeClr val="tx1"/>
          </a:solidFill>
          <a:latin typeface="+mj-lt"/>
          <a:ea typeface="ＭＳ Ｐゴシック" charset="-128"/>
          <a:cs typeface="ＭＳ Ｐゴシック" charset="-128"/>
        </a:defRPr>
      </a:lvl1pPr>
      <a:lvl2pPr algn="ctr" defTabSz="457200" rtl="0" fontAlgn="base">
        <a:spcBef>
          <a:spcPct val="0"/>
        </a:spcBef>
        <a:spcAft>
          <a:spcPct val="0"/>
        </a:spcAft>
        <a:defRPr sz="2400">
          <a:solidFill>
            <a:schemeClr val="tx1"/>
          </a:solidFill>
          <a:latin typeface="Calibri" charset="0"/>
          <a:ea typeface="ＭＳ Ｐゴシック" charset="-128"/>
          <a:cs typeface="ＭＳ Ｐゴシック" charset="-128"/>
        </a:defRPr>
      </a:lvl2pPr>
      <a:lvl3pPr algn="ctr" defTabSz="457200" rtl="0" fontAlgn="base">
        <a:spcBef>
          <a:spcPct val="0"/>
        </a:spcBef>
        <a:spcAft>
          <a:spcPct val="0"/>
        </a:spcAft>
        <a:defRPr sz="2400">
          <a:solidFill>
            <a:schemeClr val="tx1"/>
          </a:solidFill>
          <a:latin typeface="Calibri" charset="0"/>
          <a:ea typeface="ＭＳ Ｐゴシック" charset="-128"/>
          <a:cs typeface="ＭＳ Ｐゴシック" charset="-128"/>
        </a:defRPr>
      </a:lvl3pPr>
      <a:lvl4pPr algn="ctr" defTabSz="457200" rtl="0" fontAlgn="base">
        <a:spcBef>
          <a:spcPct val="0"/>
        </a:spcBef>
        <a:spcAft>
          <a:spcPct val="0"/>
        </a:spcAft>
        <a:defRPr sz="2400">
          <a:solidFill>
            <a:schemeClr val="tx1"/>
          </a:solidFill>
          <a:latin typeface="Calibri" charset="0"/>
          <a:ea typeface="ＭＳ Ｐゴシック" charset="-128"/>
          <a:cs typeface="ＭＳ Ｐゴシック" charset="-128"/>
        </a:defRPr>
      </a:lvl4pPr>
      <a:lvl5pPr algn="ctr" defTabSz="457200" rtl="0" fontAlgn="base">
        <a:spcBef>
          <a:spcPct val="0"/>
        </a:spcBef>
        <a:spcAft>
          <a:spcPct val="0"/>
        </a:spcAft>
        <a:defRPr sz="2400">
          <a:solidFill>
            <a:schemeClr val="tx1"/>
          </a:solidFill>
          <a:latin typeface="Calibri" charset="0"/>
          <a:ea typeface="ＭＳ Ｐゴシック" charset="-128"/>
          <a:cs typeface="ＭＳ Ｐゴシック" charset="-128"/>
        </a:defRPr>
      </a:lvl5pPr>
      <a:lvl6pPr marL="457200" algn="ctr" defTabSz="457200" rtl="0" fontAlgn="base">
        <a:spcBef>
          <a:spcPct val="0"/>
        </a:spcBef>
        <a:spcAft>
          <a:spcPct val="0"/>
        </a:spcAft>
        <a:defRPr sz="2400">
          <a:solidFill>
            <a:schemeClr val="tx1"/>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2400">
          <a:solidFill>
            <a:schemeClr val="tx1"/>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2400">
          <a:solidFill>
            <a:schemeClr val="tx1"/>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2400">
          <a:solidFill>
            <a:schemeClr val="tx1"/>
          </a:solidFill>
          <a:latin typeface="Calibri" charset="0"/>
          <a:ea typeface="ＭＳ Ｐゴシック" charset="-128"/>
          <a:cs typeface="ＭＳ Ｐゴシック" charset="-128"/>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fontAlgn="base">
        <a:spcBef>
          <a:spcPct val="20000"/>
        </a:spcBef>
        <a:spcAft>
          <a:spcPct val="0"/>
        </a:spcAft>
        <a:buFont typeface="Arial" charset="0"/>
        <a:defRPr sz="2800" kern="1200">
          <a:solidFill>
            <a:schemeClr val="tx1"/>
          </a:solidFill>
          <a:latin typeface="+mn-lt"/>
          <a:ea typeface="ＭＳ Ｐゴシック" charset="-128"/>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df"/><Relationship Id="rId3" Type="http://schemas.openxmlformats.org/officeDocument/2006/relationships/image" Target="../media/image1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df"/><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df"/><Relationship Id="rId3"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df"/><Relationship Id="rId3"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df"/><Relationship Id="rId3" Type="http://schemas.openxmlformats.org/officeDocument/2006/relationships/image" Target="../media/image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df"/><Relationship Id="rId3"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Title 1"/>
          <p:cNvSpPr>
            <a:spLocks noGrp="1"/>
          </p:cNvSpPr>
          <p:nvPr>
            <p:ph type="ctrTitle"/>
          </p:nvPr>
        </p:nvSpPr>
        <p:spPr/>
        <p:txBody>
          <a:bodyPr/>
          <a:lstStyle/>
          <a:p>
            <a:r>
              <a:rPr lang="en-US" smtClean="0"/>
              <a:t>Figures – Chapter 3</a:t>
            </a:r>
          </a:p>
        </p:txBody>
      </p:sp>
      <p:sp>
        <p:nvSpPr>
          <p:cNvPr id="3" name="Subtitle 2"/>
          <p:cNvSpPr>
            <a:spLocks noGrp="1"/>
          </p:cNvSpPr>
          <p:nvPr>
            <p:ph type="subTitle" idx="1"/>
          </p:nvPr>
        </p:nvSpPr>
        <p:spPr/>
        <p:txBody>
          <a:bodyPr/>
          <a:lstStyle/>
          <a:p>
            <a:pPr fontAlgn="auto">
              <a:spcAft>
                <a:spcPts val="0"/>
              </a:spcAft>
              <a:buFont typeface="Arial"/>
              <a:buNone/>
              <a:defRPr/>
            </a:pPr>
            <a:endParaRPr lang="en-US">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t>Figure 3.8 The Scrum process</a:t>
            </a:r>
            <a:r>
              <a:rPr lang="en-GB" smtClean="0"/>
              <a:t> </a:t>
            </a:r>
            <a:endParaRPr lang="en-US" smtClean="0"/>
          </a:p>
        </p:txBody>
      </p:sp>
      <p:pic>
        <p:nvPicPr>
          <p:cNvPr id="4" name="Picture 3" descr="3.8 ScrumProcess.eps"/>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1952531" y="2637647"/>
            <a:ext cx="5491874" cy="1950562"/>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smtClean="0"/>
              <a:t>Figure 3.1 The principles of agile methods</a:t>
            </a:r>
            <a:r>
              <a:rPr lang="en-GB" smtClean="0"/>
              <a:t> </a:t>
            </a:r>
            <a:endParaRPr lang="en-US" smtClean="0"/>
          </a:p>
        </p:txBody>
      </p:sp>
      <p:graphicFrame>
        <p:nvGraphicFramePr>
          <p:cNvPr id="4" name="Table 3"/>
          <p:cNvGraphicFramePr>
            <a:graphicFrameLocks noGrp="1"/>
          </p:cNvGraphicFramePr>
          <p:nvPr/>
        </p:nvGraphicFramePr>
        <p:xfrm>
          <a:off x="1281113" y="2319338"/>
          <a:ext cx="6473825" cy="3138489"/>
        </p:xfrm>
        <a:graphic>
          <a:graphicData uri="http://schemas.openxmlformats.org/drawingml/2006/table">
            <a:tbl>
              <a:tblPr/>
              <a:tblGrid>
                <a:gridCol w="2159000"/>
                <a:gridCol w="4216400"/>
                <a:gridCol w="98425"/>
              </a:tblGrid>
              <a:tr h="444500">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smtClean="0">
                          <a:ln>
                            <a:noFill/>
                          </a:ln>
                          <a:solidFill>
                            <a:srgbClr val="000000"/>
                          </a:solidFill>
                          <a:effectLst/>
                          <a:latin typeface="Helvetica"/>
                          <a:ea typeface="Times New Roman" charset="0"/>
                        </a:rPr>
                        <a:t>Principle</a:t>
                      </a:r>
                      <a:endParaRPr kumimoji="0" lang="en-GB" sz="1100" b="1" i="0" u="none" strike="noStrike" cap="none" normalizeH="0" baseline="0" dirty="0">
                        <a:ln>
                          <a:noFill/>
                        </a:ln>
                        <a:solidFill>
                          <a:srgbClr val="000000"/>
                        </a:solidFill>
                        <a:effectLst/>
                        <a:latin typeface="Helvetica"/>
                        <a:ea typeface="Times New Roman" charset="0"/>
                      </a:endParaRPr>
                    </a:p>
                  </a:txBody>
                  <a:tcPr marL="73025" marR="73025" marT="9144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smtClean="0">
                          <a:ln>
                            <a:noFill/>
                          </a:ln>
                          <a:solidFill>
                            <a:srgbClr val="000000"/>
                          </a:solidFill>
                          <a:effectLst/>
                          <a:latin typeface="Helvetica"/>
                          <a:ea typeface="Times New Roman" charset="0"/>
                        </a:rPr>
                        <a:t>Description</a:t>
                      </a:r>
                      <a:endParaRPr kumimoji="0" lang="en-GB" sz="1100" b="1" i="0" u="none" strike="noStrike" cap="none" normalizeH="0" baseline="0">
                        <a:ln>
                          <a:noFill/>
                        </a:ln>
                        <a:solidFill>
                          <a:srgbClr val="000000"/>
                        </a:solidFill>
                        <a:effectLst/>
                        <a:latin typeface="Helvetica"/>
                        <a:ea typeface="Times New Roman" charset="0"/>
                      </a:endParaRPr>
                    </a:p>
                  </a:txBody>
                  <a:tcPr marL="73025" marR="73025" marT="9144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r>
              <a:tr h="601663">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Helvetica"/>
                          <a:ea typeface="Times New Roman" charset="0"/>
                        </a:rPr>
                        <a:t>Customer </a:t>
                      </a:r>
                      <a:r>
                        <a:rPr kumimoji="0" lang="en-GB" sz="1100" b="0" i="0" u="none" strike="noStrike" cap="none" normalizeH="0" baseline="0">
                          <a:ln>
                            <a:noFill/>
                          </a:ln>
                          <a:solidFill>
                            <a:srgbClr val="000000"/>
                          </a:solidFill>
                          <a:effectLst/>
                          <a:latin typeface="Helvetica"/>
                          <a:ea typeface="Times New Roman" charset="0"/>
                        </a:rPr>
                        <a:t>involvement </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gridSpan="2">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a:ln>
                            <a:noFill/>
                          </a:ln>
                          <a:solidFill>
                            <a:srgbClr val="000000"/>
                          </a:solidFill>
                          <a:effectLst/>
                          <a:latin typeface="Helvetica"/>
                          <a:ea typeface="Times New Roman" charset="0"/>
                        </a:rPr>
                        <a:t>Customers should be closely involved throughout the development process. Their role is provide and prioritize new system requirements and to evaluate the iterations of the system.</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en-US"/>
                    </a:p>
                  </a:txBody>
                  <a:tcPr/>
                </a:tc>
              </a:tr>
              <a:tr h="444500">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a:ln>
                            <a:noFill/>
                          </a:ln>
                          <a:solidFill>
                            <a:srgbClr val="000000"/>
                          </a:solidFill>
                          <a:effectLst/>
                          <a:latin typeface="Helvetica"/>
                          <a:ea typeface="Times New Roman" charset="0"/>
                        </a:rPr>
                        <a:t>Incremental delivery</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gridSpan="2">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a:ln>
                            <a:noFill/>
                          </a:ln>
                          <a:solidFill>
                            <a:srgbClr val="000000"/>
                          </a:solidFill>
                          <a:effectLst/>
                          <a:latin typeface="Helvetica"/>
                          <a:ea typeface="Times New Roman" charset="0"/>
                        </a:rPr>
                        <a:t>The software is developed in increments with the customer specifying the requirements to be included in each increment.</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en-US"/>
                    </a:p>
                  </a:txBody>
                  <a:tcPr/>
                </a:tc>
              </a:tr>
              <a:tr h="601663">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a:ln>
                            <a:noFill/>
                          </a:ln>
                          <a:solidFill>
                            <a:srgbClr val="000000"/>
                          </a:solidFill>
                          <a:effectLst/>
                          <a:latin typeface="Helvetica"/>
                          <a:ea typeface="Times New Roman" charset="0"/>
                        </a:rPr>
                        <a:t>People not process</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gridSpan="2">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a:ln>
                            <a:noFill/>
                          </a:ln>
                          <a:solidFill>
                            <a:srgbClr val="000000"/>
                          </a:solidFill>
                          <a:effectLst/>
                          <a:latin typeface="Helvetica"/>
                          <a:ea typeface="Times New Roman" charset="0"/>
                        </a:rPr>
                        <a:t>The skills of the development team should be recognized and exploited. Team members should be left to develop their own ways of working without prescriptive processes.</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en-US"/>
                    </a:p>
                  </a:txBody>
                  <a:tcPr/>
                </a:tc>
              </a:tr>
              <a:tr h="444500">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a:ln>
                            <a:noFill/>
                          </a:ln>
                          <a:solidFill>
                            <a:srgbClr val="000000"/>
                          </a:solidFill>
                          <a:effectLst/>
                          <a:latin typeface="Helvetica"/>
                          <a:ea typeface="Times New Roman" charset="0"/>
                        </a:rPr>
                        <a:t>Embrace change</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gridSpan="2">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a:ln>
                            <a:noFill/>
                          </a:ln>
                          <a:solidFill>
                            <a:srgbClr val="000000"/>
                          </a:solidFill>
                          <a:effectLst/>
                          <a:latin typeface="Helvetica"/>
                          <a:ea typeface="Times New Roman" charset="0"/>
                        </a:rPr>
                        <a:t>Expect the system requirements to change and so design the system to accommodate these changes.</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en-US"/>
                    </a:p>
                  </a:txBody>
                  <a:tcPr/>
                </a:tc>
              </a:tr>
              <a:tr h="601663">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a:ln>
                            <a:noFill/>
                          </a:ln>
                          <a:solidFill>
                            <a:srgbClr val="000000"/>
                          </a:solidFill>
                          <a:effectLst/>
                          <a:latin typeface="Helvetica"/>
                          <a:ea typeface="Times New Roman" charset="0"/>
                        </a:rPr>
                        <a:t>Maintain simplicity</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dirty="0">
                          <a:ln>
                            <a:noFill/>
                          </a:ln>
                          <a:solidFill>
                            <a:srgbClr val="000000"/>
                          </a:solidFill>
                          <a:effectLst/>
                          <a:latin typeface="Helvetica"/>
                          <a:ea typeface="Times New Roman" charset="0"/>
                        </a:rPr>
                        <a:t>Focus on simplicity in both the software being developed and in the development process. Wherever possible, actively work to eliminate complexity from the system</a:t>
                      </a:r>
                      <a:r>
                        <a:rPr kumimoji="0" lang="en-GB" sz="1100" b="0" i="0" u="none" strike="noStrike" cap="none" normalizeH="0" baseline="0" dirty="0" smtClean="0">
                          <a:ln>
                            <a:noFill/>
                          </a:ln>
                          <a:solidFill>
                            <a:srgbClr val="000000"/>
                          </a:solidFill>
                          <a:effectLst/>
                          <a:latin typeface="Helvetica"/>
                          <a:ea typeface="Times New Roman" charset="0"/>
                        </a:rPr>
                        <a:t>.</a:t>
                      </a:r>
                      <a:endParaRPr kumimoji="0" lang="en-GB" sz="1100" b="0" i="0" u="none" strike="noStrike" cap="none" normalizeH="0" baseline="0" dirty="0">
                        <a:ln>
                          <a:noFill/>
                        </a:ln>
                        <a:solidFill>
                          <a:srgbClr val="000000"/>
                        </a:solidFill>
                        <a:effectLst/>
                        <a:latin typeface="Helvetica"/>
                        <a:ea typeface="Times New Roman" charset="0"/>
                      </a:endParaRP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dirty="0">
                          <a:ln>
                            <a:noFill/>
                          </a:ln>
                          <a:solidFill>
                            <a:srgbClr val="000000"/>
                          </a:solidFill>
                          <a:effectLst/>
                          <a:latin typeface="Times New Roman" charset="0"/>
                          <a:ea typeface="Calibri" charset="0"/>
                          <a:cs typeface="Times New Roman" charset="0"/>
                        </a:rPr>
                        <a:t> </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smtClean="0"/>
              <a:t>Figure 3.2 Plan-driven and agile specification</a:t>
            </a:r>
            <a:r>
              <a:rPr lang="en-GB" smtClean="0"/>
              <a:t> </a:t>
            </a:r>
            <a:endParaRPr lang="en-US" smtClean="0"/>
          </a:p>
        </p:txBody>
      </p:sp>
      <p:pic>
        <p:nvPicPr>
          <p:cNvPr id="4" name="Picture 3" descr="3.2 PlanBasedAgile.eps"/>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2018495" y="1785249"/>
            <a:ext cx="4755146" cy="3615336"/>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mtClean="0"/>
              <a:t>Figure 3.3 The extreme programming release cycle</a:t>
            </a:r>
            <a:r>
              <a:rPr lang="en-GB" smtClean="0"/>
              <a:t> </a:t>
            </a:r>
            <a:endParaRPr lang="en-US" smtClean="0"/>
          </a:p>
        </p:txBody>
      </p:sp>
      <p:pic>
        <p:nvPicPr>
          <p:cNvPr id="4" name="Picture 3" descr="3.3-XP-ReleaseCycle.eps"/>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1891495" y="2372086"/>
            <a:ext cx="6112774" cy="2662358"/>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smtClean="0"/>
              <a:t>Figure 3.4 Extreme programming practices (a)</a:t>
            </a:r>
            <a:r>
              <a:rPr lang="en-GB" smtClean="0"/>
              <a:t> </a:t>
            </a:r>
            <a:endParaRPr lang="en-US" smtClean="0"/>
          </a:p>
        </p:txBody>
      </p:sp>
      <p:graphicFrame>
        <p:nvGraphicFramePr>
          <p:cNvPr id="4" name="Table 3"/>
          <p:cNvGraphicFramePr>
            <a:graphicFrameLocks noGrp="1"/>
          </p:cNvGraphicFramePr>
          <p:nvPr/>
        </p:nvGraphicFramePr>
        <p:xfrm>
          <a:off x="1524000" y="1397000"/>
          <a:ext cx="6542088" cy="3503614"/>
        </p:xfrm>
        <a:graphic>
          <a:graphicData uri="http://schemas.openxmlformats.org/drawingml/2006/table">
            <a:tbl>
              <a:tblPr/>
              <a:tblGrid>
                <a:gridCol w="1854200"/>
                <a:gridCol w="4687888"/>
              </a:tblGrid>
              <a:tr h="449263">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smtClean="0">
                          <a:ln>
                            <a:noFill/>
                          </a:ln>
                          <a:solidFill>
                            <a:srgbClr val="000000"/>
                          </a:solidFill>
                          <a:effectLst/>
                          <a:latin typeface="Helvetica"/>
                          <a:ea typeface="Times New Roman" charset="0"/>
                          <a:cs typeface="Helvetica"/>
                        </a:rPr>
                        <a:t>Principle or practice</a:t>
                      </a:r>
                    </a:p>
                  </a:txBody>
                  <a:tcPr marL="73025" marR="73025" marT="9144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smtClean="0">
                          <a:ln>
                            <a:noFill/>
                          </a:ln>
                          <a:solidFill>
                            <a:srgbClr val="000000"/>
                          </a:solidFill>
                          <a:effectLst/>
                          <a:latin typeface="Helvetica"/>
                          <a:ea typeface="Times New Roman" charset="0"/>
                          <a:cs typeface="Helvetica"/>
                        </a:rPr>
                        <a:t>Description</a:t>
                      </a:r>
                    </a:p>
                  </a:txBody>
                  <a:tcPr marL="73025" marR="73025" marT="9144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776288">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Helvetica"/>
                          <a:ea typeface="Times New Roman" charset="0"/>
                          <a:cs typeface="Helvetica"/>
                        </a:rPr>
                        <a:t>Incremental planning</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dirty="0">
                          <a:ln>
                            <a:noFill/>
                          </a:ln>
                          <a:solidFill>
                            <a:srgbClr val="000000"/>
                          </a:solidFill>
                          <a:effectLst/>
                          <a:latin typeface="Helvetica"/>
                          <a:ea typeface="Times New Roman" charset="0"/>
                          <a:cs typeface="Helvetica"/>
                        </a:rPr>
                        <a:t>Requirements are recorded on story cards and the stories to be included in a release are determined by the time available and their relative priority. The developers break these stories into development ‘Tasks’. See Figures 3.5 and 3.6.</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609600">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a:ln>
                            <a:noFill/>
                          </a:ln>
                          <a:solidFill>
                            <a:srgbClr val="000000"/>
                          </a:solidFill>
                          <a:effectLst/>
                          <a:latin typeface="Helvetica"/>
                          <a:ea typeface="Times New Roman" charset="0"/>
                          <a:cs typeface="Helvetica"/>
                        </a:rPr>
                        <a:t>Small releases</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dirty="0">
                          <a:ln>
                            <a:noFill/>
                          </a:ln>
                          <a:solidFill>
                            <a:srgbClr val="000000"/>
                          </a:solidFill>
                          <a:effectLst/>
                          <a:latin typeface="Helvetica"/>
                          <a:ea typeface="Times New Roman" charset="0"/>
                          <a:cs typeface="Helvetica"/>
                        </a:rPr>
                        <a:t>The minimal useful set of functionality that provides business value is developed first. Releases of the system are frequent and incrementally add functionality to the first release.</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449263">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a:ln>
                            <a:noFill/>
                          </a:ln>
                          <a:solidFill>
                            <a:srgbClr val="000000"/>
                          </a:solidFill>
                          <a:effectLst/>
                          <a:latin typeface="Helvetica"/>
                          <a:ea typeface="Times New Roman" charset="0"/>
                          <a:cs typeface="Helvetica"/>
                        </a:rPr>
                        <a:t>Simple design </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dirty="0">
                          <a:ln>
                            <a:noFill/>
                          </a:ln>
                          <a:solidFill>
                            <a:srgbClr val="000000"/>
                          </a:solidFill>
                          <a:effectLst/>
                          <a:latin typeface="Helvetica"/>
                          <a:ea typeface="Times New Roman" charset="0"/>
                          <a:cs typeface="Helvetica"/>
                        </a:rPr>
                        <a:t>Enough design is carried out to meet the current requirements and no more.</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609600">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a:ln>
                            <a:noFill/>
                          </a:ln>
                          <a:solidFill>
                            <a:srgbClr val="000000"/>
                          </a:solidFill>
                          <a:effectLst/>
                          <a:latin typeface="Helvetica"/>
                          <a:ea typeface="Times New Roman" charset="0"/>
                          <a:cs typeface="Helvetica"/>
                        </a:rPr>
                        <a:t>Test-first development</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dirty="0">
                          <a:ln>
                            <a:noFill/>
                          </a:ln>
                          <a:solidFill>
                            <a:srgbClr val="000000"/>
                          </a:solidFill>
                          <a:effectLst/>
                          <a:latin typeface="Helvetica"/>
                          <a:ea typeface="Times New Roman" charset="0"/>
                          <a:cs typeface="Helvetica"/>
                        </a:rPr>
                        <a:t>An automated unit test framework is used to write tests for a new piece of functionality before that functionality itself is implemented.</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609600">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a:ln>
                            <a:noFill/>
                          </a:ln>
                          <a:solidFill>
                            <a:srgbClr val="000000"/>
                          </a:solidFill>
                          <a:effectLst/>
                          <a:latin typeface="Helvetica"/>
                          <a:ea typeface="Times New Roman" charset="0"/>
                          <a:cs typeface="Helvetica"/>
                        </a:rPr>
                        <a:t>Refactoring</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dirty="0">
                          <a:ln>
                            <a:noFill/>
                          </a:ln>
                          <a:solidFill>
                            <a:srgbClr val="000000"/>
                          </a:solidFill>
                          <a:effectLst/>
                          <a:latin typeface="Helvetica"/>
                          <a:ea typeface="Times New Roman" charset="0"/>
                          <a:cs typeface="Helvetica"/>
                        </a:rPr>
                        <a:t>All developers are expected to </a:t>
                      </a:r>
                      <a:r>
                        <a:rPr kumimoji="0" lang="en-GB" sz="1100" b="0" i="0" u="none" strike="noStrike" cap="none" normalizeH="0" baseline="0" dirty="0" err="1">
                          <a:ln>
                            <a:noFill/>
                          </a:ln>
                          <a:solidFill>
                            <a:srgbClr val="000000"/>
                          </a:solidFill>
                          <a:effectLst/>
                          <a:latin typeface="Helvetica"/>
                          <a:ea typeface="Times New Roman" charset="0"/>
                          <a:cs typeface="Helvetica"/>
                        </a:rPr>
                        <a:t>refactor</a:t>
                      </a:r>
                      <a:r>
                        <a:rPr kumimoji="0" lang="en-GB" sz="1100" b="0" i="0" u="none" strike="noStrike" cap="none" normalizeH="0" baseline="0" dirty="0">
                          <a:ln>
                            <a:noFill/>
                          </a:ln>
                          <a:solidFill>
                            <a:srgbClr val="000000"/>
                          </a:solidFill>
                          <a:effectLst/>
                          <a:latin typeface="Helvetica"/>
                          <a:ea typeface="Times New Roman" charset="0"/>
                          <a:cs typeface="Helvetica"/>
                        </a:rPr>
                        <a:t> the code continuously as soon as possible code improvements are found. This keeps the code simple and maintainable.</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smtClean="0"/>
              <a:t>Figure 3.4 Extreme programming practices (b)</a:t>
            </a:r>
          </a:p>
        </p:txBody>
      </p:sp>
      <p:graphicFrame>
        <p:nvGraphicFramePr>
          <p:cNvPr id="4" name="Table 3"/>
          <p:cNvGraphicFramePr>
            <a:graphicFrameLocks noGrp="1"/>
          </p:cNvGraphicFramePr>
          <p:nvPr/>
        </p:nvGraphicFramePr>
        <p:xfrm>
          <a:off x="1227138" y="1990725"/>
          <a:ext cx="6743376" cy="3345847"/>
        </p:xfrm>
        <a:graphic>
          <a:graphicData uri="http://schemas.openxmlformats.org/drawingml/2006/table">
            <a:tbl>
              <a:tblPr firstRow="1" bandRow="1">
                <a:tableStyleId>{69CF1AB2-1976-4502-BF36-3FF5EA218861}</a:tableStyleId>
              </a:tblPr>
              <a:tblGrid>
                <a:gridCol w="2651268"/>
                <a:gridCol w="4092108"/>
              </a:tblGrid>
              <a:tr h="467011">
                <a:tc>
                  <a:txBody>
                    <a:bodyPr/>
                    <a:lstStyle/>
                    <a:p>
                      <a:pPr algn="just">
                        <a:spcAft>
                          <a:spcPts val="0"/>
                        </a:spcAft>
                      </a:pPr>
                      <a:r>
                        <a:rPr lang="en-GB" sz="1100" b="0" dirty="0">
                          <a:latin typeface="Helvetica"/>
                          <a:cs typeface="Helvetica"/>
                        </a:rPr>
                        <a:t>Pair programming</a:t>
                      </a:r>
                      <a:endParaRPr lang="en-GB" sz="1100" b="0" dirty="0">
                        <a:solidFill>
                          <a:srgbClr val="000000"/>
                        </a:solidFill>
                        <a:latin typeface="Helvetica"/>
                        <a:ea typeface="Times New Roman"/>
                        <a:cs typeface="Helvetica"/>
                      </a:endParaRPr>
                    </a:p>
                  </a:txBody>
                  <a:tcPr marL="73025" marR="73025" marT="0" marB="91440"/>
                </a:tc>
                <a:tc>
                  <a:txBody>
                    <a:bodyPr/>
                    <a:lstStyle/>
                    <a:p>
                      <a:pPr algn="just">
                        <a:spcAft>
                          <a:spcPts val="0"/>
                        </a:spcAft>
                      </a:pPr>
                      <a:r>
                        <a:rPr lang="en-GB" sz="1100" b="0" dirty="0">
                          <a:latin typeface="Helvetica"/>
                          <a:cs typeface="Helvetica"/>
                        </a:rPr>
                        <a:t>Developers work in pairs, checking each other’s work and providing the support to always do a good job.</a:t>
                      </a:r>
                      <a:endParaRPr lang="en-GB" sz="1100" b="0" dirty="0">
                        <a:solidFill>
                          <a:srgbClr val="000000"/>
                        </a:solidFill>
                        <a:latin typeface="Helvetica"/>
                        <a:ea typeface="Times New Roman"/>
                        <a:cs typeface="Helvetica"/>
                      </a:endParaRPr>
                    </a:p>
                  </a:txBody>
                  <a:tcPr marL="73025" marR="73025" marT="0" marB="91440"/>
                </a:tc>
              </a:tr>
              <a:tr h="633344">
                <a:tc>
                  <a:txBody>
                    <a:bodyPr/>
                    <a:lstStyle/>
                    <a:p>
                      <a:pPr algn="just">
                        <a:spcAft>
                          <a:spcPts val="0"/>
                        </a:spcAft>
                      </a:pPr>
                      <a:r>
                        <a:rPr lang="en-GB" sz="1100" dirty="0">
                          <a:latin typeface="Helvetica"/>
                          <a:cs typeface="Helvetica"/>
                        </a:rPr>
                        <a:t>Collective ownership</a:t>
                      </a:r>
                      <a:endParaRPr lang="en-GB" sz="1100" dirty="0">
                        <a:solidFill>
                          <a:srgbClr val="000000"/>
                        </a:solidFill>
                        <a:latin typeface="Helvetica"/>
                        <a:ea typeface="Times New Roman"/>
                        <a:cs typeface="Helvetica"/>
                      </a:endParaRPr>
                    </a:p>
                  </a:txBody>
                  <a:tcPr marL="73025" marR="73025" marT="0" marB="91440"/>
                </a:tc>
                <a:tc>
                  <a:txBody>
                    <a:bodyPr/>
                    <a:lstStyle/>
                    <a:p>
                      <a:pPr algn="just">
                        <a:spcAft>
                          <a:spcPts val="0"/>
                        </a:spcAft>
                      </a:pPr>
                      <a:r>
                        <a:rPr lang="en-GB" sz="1100">
                          <a:latin typeface="Helvetica"/>
                          <a:cs typeface="Helvetica"/>
                        </a:rPr>
                        <a:t>The pairs of developers work on all areas of the system, so that no islands of expertise develop and all the developers take responsibility for all of the code. Anyone can change anything.</a:t>
                      </a:r>
                      <a:endParaRPr lang="en-GB" sz="1100">
                        <a:solidFill>
                          <a:srgbClr val="000000"/>
                        </a:solidFill>
                        <a:latin typeface="Helvetica"/>
                        <a:ea typeface="Times New Roman"/>
                        <a:cs typeface="Helvetica"/>
                      </a:endParaRPr>
                    </a:p>
                  </a:txBody>
                  <a:tcPr marL="73025" marR="73025" marT="0" marB="91440"/>
                </a:tc>
              </a:tr>
              <a:tr h="633344">
                <a:tc>
                  <a:txBody>
                    <a:bodyPr/>
                    <a:lstStyle/>
                    <a:p>
                      <a:pPr algn="just">
                        <a:spcAft>
                          <a:spcPts val="0"/>
                        </a:spcAft>
                      </a:pPr>
                      <a:r>
                        <a:rPr lang="en-GB" sz="1100" dirty="0">
                          <a:latin typeface="Helvetica"/>
                          <a:cs typeface="Helvetica"/>
                        </a:rPr>
                        <a:t>Continuous integration</a:t>
                      </a:r>
                      <a:endParaRPr lang="en-GB" sz="1100" dirty="0">
                        <a:solidFill>
                          <a:srgbClr val="000000"/>
                        </a:solidFill>
                        <a:latin typeface="Helvetica"/>
                        <a:ea typeface="Times New Roman"/>
                        <a:cs typeface="Helvetica"/>
                      </a:endParaRPr>
                    </a:p>
                  </a:txBody>
                  <a:tcPr marL="73025" marR="73025" marT="0" marB="91440"/>
                </a:tc>
                <a:tc>
                  <a:txBody>
                    <a:bodyPr/>
                    <a:lstStyle/>
                    <a:p>
                      <a:pPr algn="just">
                        <a:spcAft>
                          <a:spcPts val="0"/>
                        </a:spcAft>
                      </a:pPr>
                      <a:r>
                        <a:rPr lang="en-GB" sz="1100">
                          <a:latin typeface="Helvetica"/>
                          <a:cs typeface="Helvetica"/>
                        </a:rPr>
                        <a:t>As soon as the work on a task is complete, it is integrated into the whole system. After any such integration, all the unit tests in the system must pass.</a:t>
                      </a:r>
                      <a:endParaRPr lang="en-GB" sz="1100">
                        <a:solidFill>
                          <a:srgbClr val="000000"/>
                        </a:solidFill>
                        <a:latin typeface="Helvetica"/>
                        <a:ea typeface="Times New Roman"/>
                        <a:cs typeface="Helvetica"/>
                      </a:endParaRPr>
                    </a:p>
                  </a:txBody>
                  <a:tcPr marL="73025" marR="73025" marT="0" marB="91440"/>
                </a:tc>
              </a:tr>
              <a:tr h="633344">
                <a:tc>
                  <a:txBody>
                    <a:bodyPr/>
                    <a:lstStyle/>
                    <a:p>
                      <a:pPr algn="just">
                        <a:spcAft>
                          <a:spcPts val="0"/>
                        </a:spcAft>
                      </a:pPr>
                      <a:r>
                        <a:rPr lang="en-GB" sz="1100" dirty="0">
                          <a:latin typeface="Helvetica"/>
                          <a:cs typeface="Helvetica"/>
                        </a:rPr>
                        <a:t>Sustainable pace</a:t>
                      </a:r>
                      <a:endParaRPr lang="en-GB" sz="1100" dirty="0">
                        <a:solidFill>
                          <a:srgbClr val="000000"/>
                        </a:solidFill>
                        <a:latin typeface="Helvetica"/>
                        <a:ea typeface="Times New Roman"/>
                        <a:cs typeface="Helvetica"/>
                      </a:endParaRPr>
                    </a:p>
                  </a:txBody>
                  <a:tcPr marL="73025" marR="73025" marT="0" marB="91440"/>
                </a:tc>
                <a:tc>
                  <a:txBody>
                    <a:bodyPr/>
                    <a:lstStyle/>
                    <a:p>
                      <a:pPr algn="just">
                        <a:spcAft>
                          <a:spcPts val="0"/>
                        </a:spcAft>
                      </a:pPr>
                      <a:r>
                        <a:rPr lang="en-GB" sz="1100" dirty="0">
                          <a:latin typeface="Helvetica"/>
                          <a:cs typeface="Helvetica"/>
                        </a:rPr>
                        <a:t>Large amounts of overtime are not considered acceptable as the net effect is often to reduce code quality and medium term productivity</a:t>
                      </a:r>
                      <a:endParaRPr lang="en-GB" sz="1100" dirty="0">
                        <a:solidFill>
                          <a:srgbClr val="000000"/>
                        </a:solidFill>
                        <a:latin typeface="Helvetica"/>
                        <a:ea typeface="Times New Roman"/>
                        <a:cs typeface="Helvetica"/>
                      </a:endParaRPr>
                    </a:p>
                  </a:txBody>
                  <a:tcPr marL="73025" marR="73025" marT="0" marB="91440"/>
                </a:tc>
              </a:tr>
              <a:tr h="978804">
                <a:tc>
                  <a:txBody>
                    <a:bodyPr/>
                    <a:lstStyle/>
                    <a:p>
                      <a:pPr algn="just">
                        <a:spcAft>
                          <a:spcPts val="0"/>
                        </a:spcAft>
                      </a:pPr>
                      <a:r>
                        <a:rPr lang="en-GB" sz="1100">
                          <a:latin typeface="Helvetica"/>
                          <a:cs typeface="Helvetica"/>
                        </a:rPr>
                        <a:t>On-site customer</a:t>
                      </a:r>
                      <a:endParaRPr lang="en-GB" sz="1100">
                        <a:solidFill>
                          <a:srgbClr val="000000"/>
                        </a:solidFill>
                        <a:latin typeface="Helvetica"/>
                        <a:ea typeface="Times New Roman"/>
                        <a:cs typeface="Helvetica"/>
                      </a:endParaRPr>
                    </a:p>
                  </a:txBody>
                  <a:tcPr marL="73025" marR="73025" marT="0" marB="91440"/>
                </a:tc>
                <a:tc>
                  <a:txBody>
                    <a:bodyPr/>
                    <a:lstStyle/>
                    <a:p>
                      <a:pPr algn="just">
                        <a:spcAft>
                          <a:spcPts val="0"/>
                        </a:spcAft>
                      </a:pPr>
                      <a:r>
                        <a:rPr lang="en-GB" sz="1100" dirty="0">
                          <a:latin typeface="Helvetica"/>
                          <a:cs typeface="Helvetica"/>
                        </a:rPr>
                        <a:t>A representative of the end-user of the system (the customer) should be available full time for the use of the XP team. In an extreme programming process, the customer is a member of the development team and is responsible for bringing system requirements to the team for implementation</a:t>
                      </a:r>
                      <a:r>
                        <a:rPr lang="en-GB" sz="1100" dirty="0" smtClean="0">
                          <a:latin typeface="Helvetica"/>
                          <a:cs typeface="Helvetica"/>
                        </a:rPr>
                        <a:t>.</a:t>
                      </a:r>
                      <a:endParaRPr lang="en-GB" sz="1100" dirty="0">
                        <a:solidFill>
                          <a:srgbClr val="000000"/>
                        </a:solidFill>
                        <a:latin typeface="Helvetica"/>
                        <a:ea typeface="Times New Roman"/>
                        <a:cs typeface="Helvetica"/>
                      </a:endParaRPr>
                    </a:p>
                  </a:txBody>
                  <a:tcPr marL="73025" marR="73025" marT="0" marB="91440"/>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mtClean="0"/>
              <a:t>Figure 3.5 A ‘prescribing medication’ story</a:t>
            </a:r>
            <a:r>
              <a:rPr lang="en-GB" smtClean="0"/>
              <a:t> </a:t>
            </a:r>
            <a:endParaRPr lang="en-US" smtClean="0"/>
          </a:p>
        </p:txBody>
      </p:sp>
      <p:pic>
        <p:nvPicPr>
          <p:cNvPr id="4" name="Picture 3" descr="3.5 StoryCard.eps"/>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1974314" y="1654654"/>
            <a:ext cx="5176140" cy="4153893"/>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mtClean="0"/>
              <a:t>Figure 3.6 Examples of task cards for prescribing medication </a:t>
            </a:r>
          </a:p>
        </p:txBody>
      </p:sp>
      <p:pic>
        <p:nvPicPr>
          <p:cNvPr id="4" name="Picture 3" descr="3.6 TaskCards.eps"/>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1995452" y="1760870"/>
            <a:ext cx="5282569" cy="3719809"/>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t>Figure 3. 7 Test case description for dose checking</a:t>
            </a:r>
            <a:r>
              <a:rPr lang="en-GB" smtClean="0"/>
              <a:t> </a:t>
            </a:r>
            <a:endParaRPr lang="en-US" smtClean="0"/>
          </a:p>
        </p:txBody>
      </p:sp>
      <p:pic>
        <p:nvPicPr>
          <p:cNvPr id="4" name="Picture 3" descr="3.7 DoseChecking.eps"/>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1711015" y="1950230"/>
            <a:ext cx="6000297" cy="3267285"/>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Figur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Figures.thmx</Template>
  <TotalTime>18</TotalTime>
  <Words>535</Words>
  <Application>Microsoft Macintosh PowerPoint</Application>
  <PresentationFormat>On-screen Show (4:3)</PresentationFormat>
  <Paragraphs>45</Paragraphs>
  <Slides>10</Slides>
  <Notes>0</Notes>
  <HiddenSlides>0</HiddenSlides>
  <MMClips>0</MMClips>
  <ScaleCrop>false</ScaleCrop>
  <HeadingPairs>
    <vt:vector size="6" baseType="variant">
      <vt:variant>
        <vt:lpstr>Fonts Used</vt:lpstr>
      </vt:variant>
      <vt:variant>
        <vt:i4>4</vt:i4>
      </vt:variant>
      <vt:variant>
        <vt:lpstr>Design Template</vt:lpstr>
      </vt:variant>
      <vt:variant>
        <vt:i4>1</vt:i4>
      </vt:variant>
      <vt:variant>
        <vt:lpstr>Slide Titles</vt:lpstr>
      </vt:variant>
      <vt:variant>
        <vt:i4>10</vt:i4>
      </vt:variant>
    </vt:vector>
  </HeadingPairs>
  <TitlesOfParts>
    <vt:vector size="15" baseType="lpstr">
      <vt:lpstr>Calibri</vt:lpstr>
      <vt:lpstr>ＭＳ Ｐゴシック</vt:lpstr>
      <vt:lpstr>Arial</vt:lpstr>
      <vt:lpstr>Times New Roman</vt:lpstr>
      <vt:lpstr>Figures</vt:lpstr>
      <vt:lpstr>Figures – Chapter 3</vt:lpstr>
      <vt:lpstr>Figure 3.1 The principles of agile methods </vt:lpstr>
      <vt:lpstr>Figure 3.2 Plan-driven and agile specification </vt:lpstr>
      <vt:lpstr>Figure 3.3 The extreme programming release cycle </vt:lpstr>
      <vt:lpstr>Figure 3.4 Extreme programming practices (a) </vt:lpstr>
      <vt:lpstr>Figure 3.4 Extreme programming practices (b)</vt:lpstr>
      <vt:lpstr>Figure 3.5 A ‘prescribing medication’ story </vt:lpstr>
      <vt:lpstr>Figure 3.6 Examples of task cards for prescribing medication </vt:lpstr>
      <vt:lpstr>Figure 3. 7 Test case description for dose checking </vt:lpstr>
      <vt:lpstr>Figure 3.8 The Scrum process </vt:lpstr>
    </vt:vector>
  </TitlesOfParts>
  <Company>St Andrews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Figures – Chapter 3</dc:title>
  <dc:creator>Ian Sommerville</dc:creator>
  <cp:lastModifiedBy>Ian Sommerville</cp:lastModifiedBy>
  <cp:revision>2</cp:revision>
  <dcterms:created xsi:type="dcterms:W3CDTF">2009-10-29T18:40:22Z</dcterms:created>
  <dcterms:modified xsi:type="dcterms:W3CDTF">2009-10-29T18:44:13Z</dcterms:modified>
</cp:coreProperties>
</file>