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3BCB9C4-618B-2B48-8A12-01A1CF202A31}"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3BCB9C4-618B-2B48-8A12-01A1CF202A31}"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3BCB9C4-618B-2B48-8A12-01A1CF202A31}"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3BCB9C4-618B-2B48-8A12-01A1CF202A31}"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3BCB9C4-618B-2B48-8A12-01A1CF202A31}"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3BCB9C4-618B-2B48-8A12-01A1CF202A31}"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3BCB9C4-618B-2B48-8A12-01A1CF202A31}" type="datetimeFigureOut">
              <a:rPr lang="en-US" smtClean="0"/>
              <a:t>11/30/09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3BCB9C4-618B-2B48-8A12-01A1CF202A31}" type="datetimeFigureOut">
              <a:rPr lang="en-US" smtClean="0"/>
              <a:t>11/30/09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CB9C4-618B-2B48-8A12-01A1CF202A31}" type="datetimeFigureOut">
              <a:rPr lang="en-US" smtClean="0"/>
              <a:t>11/30/09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3BCB9C4-618B-2B48-8A12-01A1CF202A31}"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3BCB9C4-618B-2B48-8A12-01A1CF202A31}"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34961-4B2C-A547-9A54-CB85DA0207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CB9C4-618B-2B48-8A12-01A1CF202A31}" type="datetimeFigureOut">
              <a:rPr lang="en-US" smtClean="0"/>
              <a:t>11/30/09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34961-4B2C-A547-9A54-CB85DA0207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25</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25.9  </a:t>
            </a:r>
            <a:r>
              <a:rPr lang="en-US" dirty="0"/>
              <a:t>Branching and merging</a:t>
            </a:r>
            <a:r>
              <a:rPr lang="en-GB" dirty="0" smtClean="0"/>
              <a:t> </a:t>
            </a:r>
            <a:endParaRPr lang="en-US" dirty="0"/>
          </a:p>
        </p:txBody>
      </p:sp>
      <p:pic>
        <p:nvPicPr>
          <p:cNvPr id="4" name="Content Placeholder 3" descr="25.9 BranchingMerging.eps"/>
          <p:cNvPicPr>
            <a:picLocks noGrp="1" noChangeAspect="1"/>
          </p:cNvPicPr>
          <p:nvPr>
            <p:ph idx="1"/>
          </p:nvPr>
        </p:nvPicPr>
        <mc:AlternateContent>
          <mc:Choice xmlns:ma="http://schemas.microsoft.com/office/mac/drawingml/2008/main" Requires="ma">
            <p:blipFill>
              <a:blip r:embed="rId2"/>
              <a:srcRect t="-9611" b="-9611"/>
              <a:stretch>
                <a:fillRect/>
              </a:stretch>
            </p:blipFill>
          </mc:Choice>
          <mc:Fallback>
            <p:blipFill>
              <a:blip r:embed="rId3"/>
              <a:srcRect t="-9611" b="-9611"/>
              <a:stretch>
                <a:fillRect/>
              </a:stretch>
            </p:blipFill>
          </mc:Fallback>
        </mc:AlternateContent>
        <p:spPr>
          <a:xfrm>
            <a:off x="822014" y="1600201"/>
            <a:ext cx="7136340" cy="3924712"/>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25.10  </a:t>
            </a:r>
            <a:r>
              <a:rPr lang="en-US" dirty="0"/>
              <a:t>Development, build, and target platforms</a:t>
            </a:r>
            <a:r>
              <a:rPr lang="en-GB" dirty="0" smtClean="0"/>
              <a:t> </a:t>
            </a:r>
            <a:endParaRPr lang="en-US" dirty="0"/>
          </a:p>
        </p:txBody>
      </p:sp>
      <p:pic>
        <p:nvPicPr>
          <p:cNvPr id="4" name="Content Placeholder 3" descr="25.10 Build Environment.eps"/>
          <p:cNvPicPr>
            <a:picLocks noGrp="1" noChangeAspect="1"/>
          </p:cNvPicPr>
          <p:nvPr>
            <p:ph idx="1"/>
          </p:nvPr>
        </p:nvPicPr>
        <mc:AlternateContent>
          <mc:Choice xmlns:ma="http://schemas.microsoft.com/office/mac/drawingml/2008/main" Requires="ma">
            <p:blipFill>
              <a:blip r:embed="rId2"/>
              <a:srcRect t="-5771" b="-5771"/>
              <a:stretch>
                <a:fillRect/>
              </a:stretch>
            </p:blipFill>
          </mc:Choice>
          <mc:Fallback>
            <p:blipFill>
              <a:blip r:embed="rId3"/>
              <a:srcRect t="-5771" b="-5771"/>
              <a:stretch>
                <a:fillRect/>
              </a:stretch>
            </p:blipFill>
          </mc:Fallback>
        </mc:AlternateContent>
        <p:spPr>
          <a:xfrm>
            <a:off x="1200340" y="1600200"/>
            <a:ext cx="6690456" cy="3679493"/>
          </a:xfr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25.11  </a:t>
            </a:r>
            <a:r>
              <a:rPr lang="en-US" dirty="0"/>
              <a:t>System building</a:t>
            </a:r>
            <a:r>
              <a:rPr lang="en-GB" dirty="0" smtClean="0"/>
              <a:t> </a:t>
            </a:r>
            <a:endParaRPr lang="en-US" dirty="0"/>
          </a:p>
        </p:txBody>
      </p:sp>
      <p:pic>
        <p:nvPicPr>
          <p:cNvPr id="4" name="Content Placeholder 3" descr="25.11 SystemBuilding.eps"/>
          <p:cNvPicPr>
            <a:picLocks noGrp="1" noChangeAspect="1"/>
          </p:cNvPicPr>
          <p:nvPr>
            <p:ph idx="1"/>
          </p:nvPr>
        </p:nvPicPr>
        <mc:AlternateContent>
          <mc:Choice xmlns:ma="http://schemas.microsoft.com/office/mac/drawingml/2008/main" Requires="ma">
            <p:blipFill>
              <a:blip r:embed="rId2"/>
              <a:srcRect t="-7679" b="-7679"/>
              <a:stretch>
                <a:fillRect/>
              </a:stretch>
            </p:blipFill>
          </mc:Choice>
          <mc:Fallback>
            <p:blipFill>
              <a:blip r:embed="rId3"/>
              <a:srcRect t="-7679" b="-7679"/>
              <a:stretch>
                <a:fillRect/>
              </a:stretch>
            </p:blipFill>
          </mc:Fallback>
        </mc:AlternateContent>
        <p:spPr>
          <a:xfrm>
            <a:off x="1213852" y="1600200"/>
            <a:ext cx="6447246" cy="3545737"/>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25.12  </a:t>
            </a:r>
            <a:r>
              <a:rPr lang="en-US" dirty="0"/>
              <a:t>Continuous integration</a:t>
            </a:r>
            <a:r>
              <a:rPr lang="en-GB" dirty="0" smtClean="0"/>
              <a:t> </a:t>
            </a:r>
            <a:endParaRPr lang="en-US" dirty="0"/>
          </a:p>
        </p:txBody>
      </p:sp>
      <p:pic>
        <p:nvPicPr>
          <p:cNvPr id="4" name="Content Placeholder 3" descr="25.12 ContinIntegration.eps"/>
          <p:cNvPicPr>
            <a:picLocks noGrp="1" noChangeAspect="1"/>
          </p:cNvPicPr>
          <p:nvPr>
            <p:ph idx="1"/>
          </p:nvPr>
        </p:nvPicPr>
        <mc:AlternateContent>
          <mc:Choice xmlns:ma="http://schemas.microsoft.com/office/mac/drawingml/2008/main" Requires="ma">
            <p:blipFill>
              <a:blip r:embed="rId2"/>
              <a:srcRect t="-3630" b="-3630"/>
              <a:stretch>
                <a:fillRect/>
              </a:stretch>
            </p:blipFill>
          </mc:Choice>
          <mc:Fallback>
            <p:blipFill>
              <a:blip r:embed="rId3"/>
              <a:srcRect t="-3630" b="-3630"/>
              <a:stretch>
                <a:fillRect/>
              </a:stretch>
            </p:blipFill>
          </mc:Fallback>
        </mc:AlternateContent>
        <p:spPr>
          <a:xfrm>
            <a:off x="767967" y="1600201"/>
            <a:ext cx="7203898" cy="3961866"/>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25.13  </a:t>
            </a:r>
            <a:r>
              <a:rPr lang="en-US" dirty="0"/>
              <a:t>Factors 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370530"/>
          <a:ext cx="8229600" cy="5212079"/>
        </p:xfrm>
        <a:graphic>
          <a:graphicData uri="http://schemas.openxmlformats.org/drawingml/2006/table">
            <a:tbl>
              <a:tblPr firstRow="1" bandRow="1">
                <a:tableStyleId>{5C22544A-7EE6-4342-B048-85BDC9FD1C3A}</a:tableStyleId>
              </a:tblPr>
              <a:tblGrid>
                <a:gridCol w="2231616"/>
                <a:gridCol w="5997984"/>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Technical </a:t>
                      </a:r>
                      <a:r>
                        <a:rPr lang="en-GB" sz="1400" dirty="0">
                          <a:solidFill>
                            <a:srgbClr val="000000"/>
                          </a:solidFill>
                          <a:latin typeface="Arial"/>
                          <a:ea typeface="Times New Roman"/>
                          <a:cs typeface="Arial"/>
                        </a:rPr>
                        <a:t>quality of the system</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If serious system faults are reported which affect the way in which many customers use the system, it may be necessary to issue a fault repair release. Minor system faults may be repaired by issuing patches (usually distributed over the Internet) that can be applied to the current release of the system.</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Platform changes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You may have to create a new release of a software application when a new version of the operating system platform is released.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Lehman’s fifth law (see Chapter 9) </a:t>
                      </a:r>
                      <a:r>
                        <a:rPr lang="en-GB" sz="1400" b="1">
                          <a:solidFill>
                            <a:srgbClr val="000000"/>
                          </a:solidFill>
                          <a:latin typeface="Arial"/>
                          <a:ea typeface="Times New Roman"/>
                          <a:cs typeface="Arial"/>
                        </a:rPr>
                        <a:t> </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This ‘law’ suggests that if you add a lot of new functionality to a system; you will also introduce bugs that will limit the amount of functionality that may be included in the next release. Therefore, a system release with significant new functionality may have to be followed by a release that focuses on repairing problems and improving performance.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Competition</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For mass-market software, a new system release may be necessary because a competing product has introduced new features and market share may be lost if these are not provided to existing customers.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Marketing 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marketing department of an organization may have made a commitment for releases to be available at a particular date.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Customer change proposals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For custom systems, customers may have made and paid for a specific set of system change proposals, and they expect a system release as soon as these have been </a:t>
                      </a:r>
                      <a:r>
                        <a:rPr lang="en-GB" sz="1400">
                          <a:solidFill>
                            <a:srgbClr val="000000"/>
                          </a:solidFill>
                          <a:latin typeface="Arial"/>
                          <a:ea typeface="Times New Roman"/>
                          <a:cs typeface="Arial"/>
                        </a:rPr>
                        <a:t>implemented</a:t>
                      </a:r>
                      <a:r>
                        <a:rPr lang="en-GB" sz="140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25.1  </a:t>
            </a:r>
            <a:r>
              <a:rPr lang="en-US" dirty="0"/>
              <a:t>Configuration management activities</a:t>
            </a:r>
            <a:r>
              <a:rPr lang="en-GB" dirty="0" smtClean="0"/>
              <a:t> </a:t>
            </a:r>
            <a:endParaRPr lang="en-US" dirty="0"/>
          </a:p>
        </p:txBody>
      </p:sp>
      <p:pic>
        <p:nvPicPr>
          <p:cNvPr id="4" name="Content Placeholder 3" descr="25.1 CM_activities.eps"/>
          <p:cNvPicPr>
            <a:picLocks noGrp="1" noChangeAspect="1"/>
          </p:cNvPicPr>
          <p:nvPr>
            <p:ph idx="1"/>
          </p:nvPr>
        </p:nvPicPr>
        <mc:AlternateContent>
          <mc:Choice xmlns:ma="http://schemas.microsoft.com/office/mac/drawingml/2008/main" Requires="ma">
            <p:blipFill>
              <a:blip r:embed="rId2"/>
              <a:srcRect t="-9548" b="-9548"/>
              <a:stretch>
                <a:fillRect/>
              </a:stretch>
            </p:blipFill>
          </mc:Choice>
          <mc:Fallback>
            <p:blipFill>
              <a:blip r:embed="rId3"/>
              <a:srcRect t="-9548" b="-9548"/>
              <a:stretch>
                <a:fillRect/>
              </a:stretch>
            </p:blipFill>
          </mc:Fallback>
        </mc:AlternateContent>
        <p:spPr>
          <a:xfrm>
            <a:off x="1235170" y="1600201"/>
            <a:ext cx="6533083" cy="3592944"/>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25.2  </a:t>
            </a:r>
            <a:r>
              <a:rPr lang="en-US" dirty="0"/>
              <a:t>CM 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17638"/>
          <a:ext cx="8229600" cy="5110480"/>
        </p:xfrm>
        <a:graphic>
          <a:graphicData uri="http://schemas.openxmlformats.org/drawingml/2006/table">
            <a:tbl>
              <a:tblPr firstRow="1" bandRow="1">
                <a:tableStyleId>{5C22544A-7EE6-4342-B048-85BDC9FD1C3A}</a:tableStyleId>
              </a:tblPr>
              <a:tblGrid>
                <a:gridCol w="1866801"/>
                <a:gridCol w="6362799"/>
              </a:tblGrid>
              <a:tr h="370840">
                <a:tc>
                  <a:txBody>
                    <a:bodyPr/>
                    <a:lstStyle/>
                    <a:p>
                      <a:pPr algn="just">
                        <a:spcAft>
                          <a:spcPts val="200"/>
                        </a:spcAft>
                      </a:pPr>
                      <a:r>
                        <a:rPr lang="en-GB" sz="11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100" b="1">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Configuration item or software configuration item (SCI)</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Anything associated with a software project (design, code, test data, document, etc.) that has been placed under configuration control. There are often different versions of a configuration item. Configuration items have a unique name.</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Configuration control</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The process of ensuring that versions of systems and components are recorded and maintained so that changes are managed and all versions of components are identified and stored for the lifetime of the system. </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Version</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An instance of a configuration item that differs, in some way, from other instances of that item. Versions always have a unique identifier, which is often composed of the configuration item name plus a version number.</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Baseline</a:t>
                      </a:r>
                    </a:p>
                  </a:txBody>
                  <a:tcPr marL="68580" marR="68580" marT="0" marB="0"/>
                </a:tc>
                <a:tc>
                  <a:txBody>
                    <a:bodyPr/>
                    <a:lstStyle/>
                    <a:p>
                      <a:pPr algn="just">
                        <a:spcAft>
                          <a:spcPts val="200"/>
                        </a:spcAft>
                      </a:pPr>
                      <a:r>
                        <a:rPr lang="en-GB" sz="1100" dirty="0">
                          <a:solidFill>
                            <a:srgbClr val="000000"/>
                          </a:solidFill>
                          <a:latin typeface="Arial"/>
                          <a:ea typeface="Times New Roman"/>
                          <a:cs typeface="Arial"/>
                        </a:rPr>
                        <a:t>A baseline is a collection of component versions that make up a system. Baselines are controlled, which means that the versions of the components making up the system cannot be changed. This means that it should always be possible to recreate a baseline from its constituent components. </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Codeline </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 codeline is a set of versions of a software component and other configuration items on which that component depends. </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Mainline</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 sequence of baselines representing different versions of a system.</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Release</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 version of a system that has been released to customers (or other users in an organization) for use.</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Workspace</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A private work area where software can be modified without affecting other developers who may be using or modifying that software.</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Branching</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The creation of a new codeline from a version in an existing codeline. The new codeline and the existing codeline may then develop independently. </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Merging</a:t>
                      </a:r>
                    </a:p>
                  </a:txBody>
                  <a:tcPr marL="68580" marR="68580" marT="0" marB="0"/>
                </a:tc>
                <a:tc>
                  <a:txBody>
                    <a:bodyPr/>
                    <a:lstStyle/>
                    <a:p>
                      <a:pPr algn="just">
                        <a:spcAft>
                          <a:spcPts val="200"/>
                        </a:spcAft>
                      </a:pPr>
                      <a:r>
                        <a:rPr lang="en-GB" sz="1100">
                          <a:solidFill>
                            <a:srgbClr val="000000"/>
                          </a:solidFill>
                          <a:latin typeface="Arial"/>
                          <a:ea typeface="Times New Roman"/>
                          <a:cs typeface="Arial"/>
                        </a:rPr>
                        <a:t>The creation of a new version of a software component by merging separate versions in different codelines. These codelines may have been created by a previous branch of one of the codelines involved.</a:t>
                      </a:r>
                    </a:p>
                  </a:txBody>
                  <a:tcPr marL="68580" marR="68580" marT="0" marB="0"/>
                </a:tc>
              </a:tr>
              <a:tr h="370840">
                <a:tc>
                  <a:txBody>
                    <a:bodyPr/>
                    <a:lstStyle/>
                    <a:p>
                      <a:pPr algn="just">
                        <a:spcAft>
                          <a:spcPts val="200"/>
                        </a:spcAft>
                      </a:pPr>
                      <a:r>
                        <a:rPr lang="en-GB" sz="1100">
                          <a:solidFill>
                            <a:srgbClr val="000000"/>
                          </a:solidFill>
                          <a:latin typeface="Arial"/>
                          <a:ea typeface="Times New Roman"/>
                          <a:cs typeface="Arial"/>
                        </a:rPr>
                        <a:t>System building</a:t>
                      </a:r>
                    </a:p>
                  </a:txBody>
                  <a:tcPr marL="68580" marR="68580" marT="0" marB="0"/>
                </a:tc>
                <a:tc>
                  <a:txBody>
                    <a:bodyPr/>
                    <a:lstStyle/>
                    <a:p>
                      <a:pPr algn="just">
                        <a:spcAft>
                          <a:spcPts val="200"/>
                        </a:spcAft>
                      </a:pPr>
                      <a:r>
                        <a:rPr lang="en-GB" sz="1100" dirty="0">
                          <a:solidFill>
                            <a:srgbClr val="000000"/>
                          </a:solidFill>
                          <a:latin typeface="Arial"/>
                          <a:ea typeface="Times New Roman"/>
                          <a:cs typeface="Arial"/>
                        </a:rPr>
                        <a:t>The creation of an executable system version by compiling and linking the appropriate versions of the components and libraries making up the system. </a:t>
                      </a: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25.3  </a:t>
            </a:r>
            <a:r>
              <a:rPr lang="en-US" dirty="0"/>
              <a:t>The change management process</a:t>
            </a:r>
            <a:r>
              <a:rPr lang="en-GB" dirty="0" smtClean="0"/>
              <a:t> </a:t>
            </a:r>
            <a:r>
              <a:rPr lang="en-US" dirty="0" smtClean="0"/>
              <a:t>  </a:t>
            </a:r>
            <a:endParaRPr lang="en-US" dirty="0"/>
          </a:p>
        </p:txBody>
      </p:sp>
      <p:pic>
        <p:nvPicPr>
          <p:cNvPr id="4" name="Content Placeholder 3" descr="25.3 ChangReqProc.eps"/>
          <p:cNvPicPr>
            <a:picLocks noGrp="1" noChangeAspect="1"/>
          </p:cNvPicPr>
          <p:nvPr>
            <p:ph idx="1"/>
          </p:nvPr>
        </p:nvPicPr>
        <mc:AlternateContent>
          <mc:Choice xmlns:ma="http://schemas.microsoft.com/office/mac/drawingml/2008/main" Requires="ma">
            <p:blipFill>
              <a:blip r:embed="rId2"/>
              <a:srcRect l="-29057" r="-29057"/>
              <a:stretch>
                <a:fillRect/>
              </a:stretch>
            </p:blipFill>
          </mc:Choice>
          <mc:Fallback>
            <p:blipFill>
              <a:blip r:embed="rId3"/>
              <a:srcRect l="-29057" r="-29057"/>
              <a:stretch>
                <a:fillRect/>
              </a:stretch>
            </p:blipFill>
          </mc:Fallback>
        </mc:AlternateConten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25.4  </a:t>
            </a:r>
            <a:r>
              <a:rPr lang="en-US" dirty="0"/>
              <a:t>A partially completed change request form</a:t>
            </a:r>
            <a:r>
              <a:rPr lang="en-GB" dirty="0" smtClean="0"/>
              <a:t> </a:t>
            </a:r>
            <a:endParaRPr lang="en-US" dirty="0"/>
          </a:p>
        </p:txBody>
      </p:sp>
      <p:sp>
        <p:nvSpPr>
          <p:cNvPr id="16386" name="Text Box 2"/>
          <p:cNvSpPr txBox="1">
            <a:spLocks noChangeArrowheads="1"/>
          </p:cNvSpPr>
          <p:nvPr/>
        </p:nvSpPr>
        <p:spPr bwMode="auto">
          <a:xfrm>
            <a:off x="1828799" y="1387734"/>
            <a:ext cx="5210764" cy="5124073"/>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2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Project: </a:t>
            </a:r>
            <a:r>
              <a:rPr kumimoji="0" lang="en-GB" sz="1200" b="0" i="0" u="none" strike="noStrike" cap="none" normalizeH="0" baseline="0" dirty="0">
                <a:ln>
                  <a:noFill/>
                </a:ln>
                <a:solidFill>
                  <a:schemeClr val="tx1"/>
                </a:solidFill>
                <a:effectLst/>
                <a:latin typeface="Arial"/>
                <a:ea typeface="ＭＳ Ｐゴシック" charset="-128"/>
                <a:cs typeface="Arial"/>
              </a:rPr>
              <a:t>SICSA/</a:t>
            </a:r>
            <a:r>
              <a:rPr kumimoji="0" lang="en-GB" sz="1200" b="0" i="0" u="none" strike="noStrike" cap="none" normalizeH="0" baseline="0" dirty="0" err="1" smtClean="0">
                <a:ln>
                  <a:noFill/>
                </a:ln>
                <a:solidFill>
                  <a:schemeClr val="tx1"/>
                </a:solidFill>
                <a:effectLst/>
                <a:latin typeface="Arial"/>
                <a:ea typeface="ＭＳ Ｐゴシック" charset="-128"/>
                <a:cs typeface="Arial"/>
              </a:rPr>
              <a:t>AppProcessing</a:t>
            </a:r>
            <a:r>
              <a:rPr kumimoji="0" lang="en-GB" sz="1200" b="0" i="0" u="none" strike="noStrike" cap="none" normalizeH="0" baseline="0" dirty="0" smtClean="0">
                <a:ln>
                  <a:noFill/>
                </a:ln>
                <a:solidFill>
                  <a:schemeClr val="tx1"/>
                </a:solidFill>
                <a:effectLst/>
                <a:latin typeface="Arial"/>
                <a:ea typeface="ＭＳ Ｐゴシック" charset="-128"/>
                <a:cs typeface="Arial"/>
              </a:rPr>
              <a:t>		</a:t>
            </a:r>
            <a:r>
              <a:rPr kumimoji="0" lang="en-GB" sz="1200" b="1" i="0" u="none" strike="noStrike" cap="none" normalizeH="0" baseline="0" dirty="0" smtClean="0">
                <a:ln>
                  <a:noFill/>
                </a:ln>
                <a:solidFill>
                  <a:schemeClr val="tx1"/>
                </a:solidFill>
                <a:effectLst/>
                <a:latin typeface="Arial"/>
                <a:ea typeface="ＭＳ Ｐゴシック" charset="-128"/>
                <a:cs typeface="Arial"/>
              </a:rPr>
              <a:t>Number</a:t>
            </a:r>
            <a:r>
              <a:rPr kumimoji="0" lang="en-GB" sz="1200" b="1" i="0" u="none" strike="noStrike" cap="none" normalizeH="0" baseline="0" dirty="0">
                <a:ln>
                  <a:noFill/>
                </a:ln>
                <a:solidFill>
                  <a:schemeClr val="tx1"/>
                </a:solidFill>
                <a:effectLst/>
                <a:latin typeface="Arial"/>
                <a:ea typeface="ＭＳ Ｐゴシック" charset="-128"/>
                <a:cs typeface="Arial"/>
              </a:rPr>
              <a:t>: </a:t>
            </a:r>
            <a:r>
              <a:rPr kumimoji="0" lang="en-GB" sz="1200" b="0" i="0" u="none" strike="noStrike" cap="none" normalizeH="0" baseline="0" dirty="0">
                <a:ln>
                  <a:noFill/>
                </a:ln>
                <a:solidFill>
                  <a:schemeClr val="tx1"/>
                </a:solidFill>
                <a:effectLst/>
                <a:latin typeface="Arial"/>
                <a:ea typeface="ＭＳ Ｐゴシック" charset="-128"/>
                <a:cs typeface="Arial"/>
              </a:rPr>
              <a:t>23/02</a:t>
            </a:r>
            <a:endParaRPr kumimoji="0" lang="en-US" sz="12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requester: </a:t>
            </a:r>
            <a:r>
              <a:rPr kumimoji="0" lang="en-GB" sz="1200" b="0" i="0" u="none" strike="noStrike" cap="none" normalizeH="0" baseline="0" dirty="0">
                <a:ln>
                  <a:noFill/>
                </a:ln>
                <a:solidFill>
                  <a:schemeClr val="tx1"/>
                </a:solidFill>
                <a:effectLst/>
                <a:latin typeface="Arial"/>
                <a:ea typeface="ＭＳ Ｐゴシック" charset="-128"/>
                <a:cs typeface="Arial"/>
              </a:rPr>
              <a:t>I. </a:t>
            </a:r>
            <a:r>
              <a:rPr kumimoji="0" lang="en-GB" sz="1200" b="0" i="0" u="none" strike="noStrike" cap="none" normalizeH="0" baseline="0" dirty="0" err="1" smtClean="0">
                <a:ln>
                  <a:noFill/>
                </a:ln>
                <a:solidFill>
                  <a:schemeClr val="tx1"/>
                </a:solidFill>
                <a:effectLst/>
                <a:latin typeface="Arial"/>
                <a:ea typeface="ＭＳ Ｐゴシック" charset="-128"/>
                <a:cs typeface="Arial"/>
              </a:rPr>
              <a:t>Sommerville</a:t>
            </a:r>
            <a:r>
              <a:rPr kumimoji="0" lang="en-GB" sz="1200" b="0" i="0" u="none" strike="noStrike" cap="none" normalizeH="0" baseline="0" dirty="0" smtClean="0">
                <a:ln>
                  <a:noFill/>
                </a:ln>
                <a:solidFill>
                  <a:schemeClr val="tx1"/>
                </a:solidFill>
                <a:effectLst/>
                <a:latin typeface="Arial"/>
                <a:ea typeface="ＭＳ Ｐゴシック" charset="-128"/>
                <a:cs typeface="Arial"/>
              </a:rPr>
              <a:t>		</a:t>
            </a:r>
            <a:r>
              <a:rPr kumimoji="0" lang="en-GB" sz="1200" b="1" i="0" u="none" strike="noStrike" cap="none" normalizeH="0" baseline="0" dirty="0" smtClean="0">
                <a:ln>
                  <a:noFill/>
                </a:ln>
                <a:solidFill>
                  <a:schemeClr val="tx1"/>
                </a:solidFill>
                <a:effectLst/>
                <a:latin typeface="Arial"/>
                <a:ea typeface="ＭＳ Ｐゴシック" charset="-128"/>
                <a:cs typeface="Arial"/>
              </a:rPr>
              <a:t>Date</a:t>
            </a:r>
            <a:r>
              <a:rPr kumimoji="0" lang="en-GB" sz="1200" b="1" i="0" u="none" strike="noStrike" cap="none" normalizeH="0" baseline="0" dirty="0">
                <a:ln>
                  <a:noFill/>
                </a:ln>
                <a:solidFill>
                  <a:schemeClr val="tx1"/>
                </a:solidFill>
                <a:effectLst/>
                <a:latin typeface="Arial"/>
                <a:ea typeface="ＭＳ Ｐゴシック" charset="-128"/>
                <a:cs typeface="Arial"/>
              </a:rPr>
              <a:t>: </a:t>
            </a:r>
            <a:r>
              <a:rPr kumimoji="0" lang="en-GB" sz="1200" b="0" i="0" u="none" strike="noStrike" cap="none" normalizeH="0" baseline="0" dirty="0">
                <a:ln>
                  <a:noFill/>
                </a:ln>
                <a:solidFill>
                  <a:schemeClr val="tx1"/>
                </a:solidFill>
                <a:effectLst/>
                <a:latin typeface="Arial"/>
                <a:ea typeface="ＭＳ Ｐゴシック" charset="-128"/>
                <a:cs typeface="Arial"/>
              </a:rPr>
              <a:t>20/01/09</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Requested change:</a:t>
            </a:r>
            <a:r>
              <a:rPr kumimoji="0" lang="en-GB" sz="1200" b="0" i="0" u="none" strike="noStrike" cap="none" normalizeH="0" baseline="0" dirty="0">
                <a:ln>
                  <a:noFill/>
                </a:ln>
                <a:solidFill>
                  <a:schemeClr val="tx1"/>
                </a:solidFill>
                <a:effectLst/>
                <a:latin typeface="Arial"/>
                <a:ea typeface="ＭＳ Ｐゴシック" charset="-128"/>
                <a:cs typeface="Arial"/>
              </a:rPr>
              <a:t> The status of applicants (rejected, accepted, etc.) should be shown visually in the displayed list of applicants.</a:t>
            </a:r>
            <a:endParaRPr kumimoji="0" lang="en-GB" sz="12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analyzer: </a:t>
            </a:r>
            <a:r>
              <a:rPr kumimoji="0" lang="en-GB" sz="1200" b="0" i="0" u="none" strike="noStrike" cap="none" normalizeH="0" baseline="0" dirty="0">
                <a:ln>
                  <a:noFill/>
                </a:ln>
                <a:solidFill>
                  <a:schemeClr val="tx1"/>
                </a:solidFill>
                <a:effectLst/>
                <a:latin typeface="Arial"/>
                <a:ea typeface="ＭＳ Ｐゴシック" charset="-128"/>
                <a:cs typeface="Arial"/>
              </a:rPr>
              <a:t>R. </a:t>
            </a:r>
            <a:r>
              <a:rPr kumimoji="0" lang="en-GB" sz="1200" b="0" i="0" u="none" strike="noStrike" cap="none" normalizeH="0" baseline="0" dirty="0" err="1" smtClean="0">
                <a:ln>
                  <a:noFill/>
                </a:ln>
                <a:solidFill>
                  <a:schemeClr val="tx1"/>
                </a:solidFill>
                <a:effectLst/>
                <a:latin typeface="Arial"/>
                <a:ea typeface="ＭＳ Ｐゴシック" charset="-128"/>
                <a:cs typeface="Arial"/>
              </a:rPr>
              <a:t>Looek</a:t>
            </a:r>
            <a:r>
              <a:rPr kumimoji="0" lang="en-GB" sz="1200" b="0" i="0" u="none" strike="noStrike" cap="none" normalizeH="0" baseline="0" dirty="0" smtClean="0">
                <a:ln>
                  <a:noFill/>
                </a:ln>
                <a:solidFill>
                  <a:schemeClr val="tx1"/>
                </a:solidFill>
                <a:effectLst/>
                <a:latin typeface="Arial"/>
                <a:ea typeface="ＭＳ Ｐゴシック" charset="-128"/>
                <a:cs typeface="Arial"/>
              </a:rPr>
              <a:t>		</a:t>
            </a:r>
            <a:r>
              <a:rPr kumimoji="0" lang="en-GB" sz="1200" b="1" i="0" u="none" strike="noStrike" cap="none" normalizeH="0" baseline="0" dirty="0" smtClean="0">
                <a:ln>
                  <a:noFill/>
                </a:ln>
                <a:solidFill>
                  <a:schemeClr val="tx1"/>
                </a:solidFill>
                <a:effectLst/>
                <a:latin typeface="Arial"/>
                <a:ea typeface="ＭＳ Ｐゴシック" charset="-128"/>
                <a:cs typeface="Arial"/>
              </a:rPr>
              <a:t>Analysis </a:t>
            </a:r>
            <a:r>
              <a:rPr kumimoji="0" lang="en-GB" sz="1200" b="1" i="0" u="none" strike="noStrike" cap="none" normalizeH="0" baseline="0" dirty="0">
                <a:ln>
                  <a:noFill/>
                </a:ln>
                <a:solidFill>
                  <a:schemeClr val="tx1"/>
                </a:solidFill>
                <a:effectLst/>
                <a:latin typeface="Arial"/>
                <a:ea typeface="ＭＳ Ｐゴシック" charset="-128"/>
                <a:cs typeface="Arial"/>
              </a:rPr>
              <a:t>date: </a:t>
            </a:r>
            <a:r>
              <a:rPr kumimoji="0" lang="en-GB" sz="1200" b="0" i="0" u="none" strike="noStrike" cap="none" normalizeH="0" baseline="0" dirty="0">
                <a:ln>
                  <a:noFill/>
                </a:ln>
                <a:solidFill>
                  <a:schemeClr val="tx1"/>
                </a:solidFill>
                <a:effectLst/>
                <a:latin typeface="Arial"/>
                <a:ea typeface="ＭＳ Ｐゴシック" charset="-128"/>
                <a:cs typeface="Arial"/>
              </a:rPr>
              <a:t>25/01/09</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Components affected: </a:t>
            </a:r>
            <a:r>
              <a:rPr kumimoji="0" lang="en-GB" sz="1200" b="0" i="0" u="none" strike="noStrike" cap="none" normalizeH="0" baseline="0" dirty="0" err="1">
                <a:ln>
                  <a:noFill/>
                </a:ln>
                <a:solidFill>
                  <a:schemeClr val="tx1"/>
                </a:solidFill>
                <a:effectLst/>
                <a:latin typeface="Arial"/>
                <a:ea typeface="ＭＳ Ｐゴシック" charset="-128"/>
                <a:cs typeface="Arial"/>
              </a:rPr>
              <a:t>ApplicantListDisplay</a:t>
            </a:r>
            <a:r>
              <a:rPr kumimoji="0" lang="en-GB" sz="1200" b="0" i="0" u="none" strike="noStrike" cap="none" normalizeH="0" baseline="0" dirty="0">
                <a:ln>
                  <a:noFill/>
                </a:ln>
                <a:solidFill>
                  <a:schemeClr val="tx1"/>
                </a:solidFill>
                <a:effectLst/>
                <a:latin typeface="Arial"/>
                <a:ea typeface="ＭＳ Ｐゴシック" charset="-128"/>
                <a:cs typeface="Arial"/>
              </a:rPr>
              <a:t>, </a:t>
            </a:r>
            <a:r>
              <a:rPr kumimoji="0" lang="en-GB" sz="1200" b="0" i="0" u="none" strike="noStrike" cap="none" normalizeH="0" baseline="0" dirty="0" err="1">
                <a:ln>
                  <a:noFill/>
                </a:ln>
                <a:solidFill>
                  <a:schemeClr val="tx1"/>
                </a:solidFill>
                <a:effectLst/>
                <a:latin typeface="Arial"/>
                <a:ea typeface="ＭＳ Ｐゴシック" charset="-128"/>
                <a:cs typeface="Arial"/>
              </a:rPr>
              <a:t>StatusUpdater</a:t>
            </a:r>
            <a:endParaRPr kumimoji="0" lang="en-GB" sz="12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Associated components: </a:t>
            </a:r>
            <a:r>
              <a:rPr kumimoji="0" lang="en-GB" sz="1200" b="0" i="0" u="none" strike="noStrike" cap="none" normalizeH="0" baseline="0" dirty="0" err="1">
                <a:ln>
                  <a:noFill/>
                </a:ln>
                <a:solidFill>
                  <a:schemeClr val="tx1"/>
                </a:solidFill>
                <a:effectLst/>
                <a:latin typeface="Arial"/>
                <a:ea typeface="ＭＳ Ｐゴシック" charset="-128"/>
                <a:cs typeface="Arial"/>
              </a:rPr>
              <a:t>StudentDatabase</a:t>
            </a:r>
            <a:endParaRPr kumimoji="0" lang="en-GB" sz="12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assessment: </a:t>
            </a:r>
            <a:r>
              <a:rPr kumimoji="0" lang="en-GB" sz="1200" b="0" i="0" u="none" strike="noStrike" cap="none" normalizeH="0" baseline="0" dirty="0">
                <a:ln>
                  <a:noFill/>
                </a:ln>
                <a:solidFill>
                  <a:schemeClr val="tx1"/>
                </a:solidFill>
                <a:effectLst/>
                <a:latin typeface="Arial"/>
                <a:ea typeface="ＭＳ Ｐゴシック" charset="-128"/>
                <a:cs typeface="Arial"/>
              </a:rPr>
              <a:t>Relatively simple to implement by changing the display </a:t>
            </a:r>
            <a:r>
              <a:rPr kumimoji="0" lang="en-GB" sz="1200" b="0" i="0" u="none" strike="noStrike" cap="none" normalizeH="0" baseline="0" dirty="0" err="1">
                <a:ln>
                  <a:noFill/>
                </a:ln>
                <a:solidFill>
                  <a:schemeClr val="tx1"/>
                </a:solidFill>
                <a:effectLst/>
                <a:latin typeface="Arial"/>
                <a:ea typeface="ＭＳ Ｐゴシック" charset="-128"/>
                <a:cs typeface="Arial"/>
              </a:rPr>
              <a:t>color</a:t>
            </a:r>
            <a:r>
              <a:rPr kumimoji="0" lang="en-GB" sz="1200" b="0" i="0" u="none" strike="noStrike" cap="none" normalizeH="0" baseline="0" dirty="0">
                <a:ln>
                  <a:noFill/>
                </a:ln>
                <a:solidFill>
                  <a:schemeClr val="tx1"/>
                </a:solidFill>
                <a:effectLst/>
                <a:latin typeface="Arial"/>
                <a:ea typeface="ＭＳ Ｐゴシック" charset="-128"/>
                <a:cs typeface="Arial"/>
              </a:rPr>
              <a:t> according to status. A table must be added to relate status to </a:t>
            </a:r>
            <a:r>
              <a:rPr kumimoji="0" lang="en-GB" sz="1200" b="0" i="0" u="none" strike="noStrike" cap="none" normalizeH="0" baseline="0" dirty="0" err="1">
                <a:ln>
                  <a:noFill/>
                </a:ln>
                <a:solidFill>
                  <a:schemeClr val="tx1"/>
                </a:solidFill>
                <a:effectLst/>
                <a:latin typeface="Arial"/>
                <a:ea typeface="ＭＳ Ｐゴシック" charset="-128"/>
                <a:cs typeface="Arial"/>
              </a:rPr>
              <a:t>colors</a:t>
            </a:r>
            <a:r>
              <a:rPr kumimoji="0" lang="en-GB" sz="1200" b="0" i="0" u="none" strike="noStrike" cap="none" normalizeH="0" baseline="0" dirty="0">
                <a:ln>
                  <a:noFill/>
                </a:ln>
                <a:solidFill>
                  <a:schemeClr val="tx1"/>
                </a:solidFill>
                <a:effectLst/>
                <a:latin typeface="Arial"/>
                <a:ea typeface="ＭＳ Ｐゴシック" charset="-128"/>
                <a:cs typeface="Arial"/>
              </a:rPr>
              <a:t>. No changes to associated components are required.</a:t>
            </a:r>
            <a:endParaRPr kumimoji="0" lang="en-GB" sz="12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priority: </a:t>
            </a:r>
            <a:r>
              <a:rPr kumimoji="0" lang="en-GB" sz="1200" b="0" i="0" u="none" strike="noStrike" cap="none" normalizeH="0" baseline="0" dirty="0">
                <a:ln>
                  <a:noFill/>
                </a:ln>
                <a:solidFill>
                  <a:schemeClr val="tx1"/>
                </a:solidFill>
                <a:effectLst/>
                <a:latin typeface="Arial"/>
                <a:ea typeface="ＭＳ Ｐゴシック" charset="-128"/>
                <a:cs typeface="Arial"/>
              </a:rPr>
              <a:t>Medium</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implementation:</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Estimated effort: </a:t>
            </a:r>
            <a:r>
              <a:rPr kumimoji="0" lang="en-GB" sz="1200" b="0" i="0" u="none" strike="noStrike" cap="none" normalizeH="0" baseline="0" dirty="0">
                <a:ln>
                  <a:noFill/>
                </a:ln>
                <a:solidFill>
                  <a:schemeClr val="tx1"/>
                </a:solidFill>
                <a:effectLst/>
                <a:latin typeface="Arial"/>
                <a:ea typeface="ＭＳ Ｐゴシック" charset="-128"/>
                <a:cs typeface="Arial"/>
              </a:rPr>
              <a:t>2 hours</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Date to SGA app. team: </a:t>
            </a:r>
            <a:r>
              <a:rPr kumimoji="0" lang="en-GB" sz="1200" b="0" i="0" u="none" strike="noStrike" cap="none" normalizeH="0" baseline="0" dirty="0">
                <a:ln>
                  <a:noFill/>
                </a:ln>
                <a:solidFill>
                  <a:schemeClr val="tx1"/>
                </a:solidFill>
                <a:effectLst/>
                <a:latin typeface="Arial"/>
                <a:ea typeface="ＭＳ Ｐゴシック" charset="-128"/>
                <a:cs typeface="Arial"/>
              </a:rPr>
              <a:t>28/01/</a:t>
            </a:r>
            <a:r>
              <a:rPr kumimoji="0" lang="en-GB" sz="1200" b="0" i="0" u="none" strike="noStrike" cap="none" normalizeH="0" baseline="0" dirty="0" smtClean="0">
                <a:ln>
                  <a:noFill/>
                </a:ln>
                <a:solidFill>
                  <a:schemeClr val="tx1"/>
                </a:solidFill>
                <a:effectLst/>
                <a:latin typeface="Arial"/>
                <a:ea typeface="ＭＳ Ｐゴシック" charset="-128"/>
                <a:cs typeface="Arial"/>
              </a:rPr>
              <a:t>09	</a:t>
            </a:r>
            <a:r>
              <a:rPr kumimoji="0" lang="en-GB" sz="1200" b="1" i="0" u="none" strike="noStrike" cap="none" normalizeH="0" baseline="0" dirty="0" smtClean="0">
                <a:ln>
                  <a:noFill/>
                </a:ln>
                <a:solidFill>
                  <a:schemeClr val="tx1"/>
                </a:solidFill>
                <a:effectLst/>
                <a:latin typeface="Arial"/>
                <a:ea typeface="ＭＳ Ｐゴシック" charset="-128"/>
                <a:cs typeface="Arial"/>
              </a:rPr>
              <a:t>CCB </a:t>
            </a:r>
            <a:r>
              <a:rPr kumimoji="0" lang="en-GB" sz="1200" b="1" i="0" u="none" strike="noStrike" cap="none" normalizeH="0" baseline="0" dirty="0">
                <a:ln>
                  <a:noFill/>
                </a:ln>
                <a:solidFill>
                  <a:schemeClr val="tx1"/>
                </a:solidFill>
                <a:effectLst/>
                <a:latin typeface="Arial"/>
                <a:ea typeface="ＭＳ Ｐゴシック" charset="-128"/>
                <a:cs typeface="Arial"/>
              </a:rPr>
              <a:t>decision date: </a:t>
            </a:r>
            <a:r>
              <a:rPr kumimoji="0" lang="en-GB" sz="1200" b="0" i="0" u="none" strike="noStrike" cap="none" normalizeH="0" baseline="0" dirty="0">
                <a:ln>
                  <a:noFill/>
                </a:ln>
                <a:solidFill>
                  <a:schemeClr val="tx1"/>
                </a:solidFill>
                <a:effectLst/>
                <a:latin typeface="Arial"/>
                <a:ea typeface="ＭＳ Ｐゴシック" charset="-128"/>
                <a:cs typeface="Arial"/>
              </a:rPr>
              <a:t>30/01/09</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Decision: </a:t>
            </a:r>
            <a:r>
              <a:rPr kumimoji="0" lang="en-GB" sz="1200" b="0" i="0" u="none" strike="noStrike" cap="none" normalizeH="0" baseline="0" dirty="0">
                <a:ln>
                  <a:noFill/>
                </a:ln>
                <a:solidFill>
                  <a:schemeClr val="tx1"/>
                </a:solidFill>
                <a:effectLst/>
                <a:latin typeface="Arial"/>
                <a:ea typeface="ＭＳ Ｐゴシック" charset="-128"/>
                <a:cs typeface="Arial"/>
              </a:rPr>
              <a:t>Accept change. Change to be implemented in Release 1.2</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Change </a:t>
            </a:r>
            <a:r>
              <a:rPr kumimoji="0" lang="en-GB" sz="1200" b="1" i="0" u="none" strike="noStrike" cap="none" normalizeH="0" baseline="0" dirty="0" err="1">
                <a:ln>
                  <a:noFill/>
                </a:ln>
                <a:solidFill>
                  <a:schemeClr val="tx1"/>
                </a:solidFill>
                <a:effectLst/>
                <a:latin typeface="Arial"/>
                <a:ea typeface="ＭＳ Ｐゴシック" charset="-128"/>
                <a:cs typeface="Arial"/>
              </a:rPr>
              <a:t>implementor</a:t>
            </a:r>
            <a:r>
              <a:rPr kumimoji="0" lang="en-GB" sz="1200" b="1" i="0" u="none" strike="noStrike" cap="none" normalizeH="0" baseline="0" dirty="0" smtClean="0">
                <a:ln>
                  <a:noFill/>
                </a:ln>
                <a:solidFill>
                  <a:schemeClr val="tx1"/>
                </a:solidFill>
                <a:effectLst/>
                <a:latin typeface="Arial"/>
                <a:ea typeface="ＭＳ Ｐゴシック" charset="-128"/>
                <a:cs typeface="Arial"/>
              </a:rPr>
              <a:t>:	Date </a:t>
            </a:r>
            <a:r>
              <a:rPr kumimoji="0" lang="en-GB" sz="1200" b="1" i="0" u="none" strike="noStrike" cap="none" normalizeH="0" baseline="0" dirty="0">
                <a:ln>
                  <a:noFill/>
                </a:ln>
                <a:solidFill>
                  <a:schemeClr val="tx1"/>
                </a:solidFill>
                <a:effectLst/>
                <a:latin typeface="Arial"/>
                <a:ea typeface="ＭＳ Ｐゴシック" charset="-128"/>
                <a:cs typeface="Arial"/>
              </a:rPr>
              <a:t>of change:</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Date submitted to QA</a:t>
            </a:r>
            <a:r>
              <a:rPr kumimoji="0" lang="en-GB" sz="1200" b="1" i="0" u="none" strike="noStrike" cap="none" normalizeH="0" baseline="0" dirty="0" smtClean="0">
                <a:ln>
                  <a:noFill/>
                </a:ln>
                <a:solidFill>
                  <a:schemeClr val="tx1"/>
                </a:solidFill>
                <a:effectLst/>
                <a:latin typeface="Arial"/>
                <a:ea typeface="ＭＳ Ｐゴシック" charset="-128"/>
                <a:cs typeface="Arial"/>
              </a:rPr>
              <a:t>:	QA </a:t>
            </a:r>
            <a:r>
              <a:rPr kumimoji="0" lang="en-GB" sz="1200" b="1" i="0" u="none" strike="noStrike" cap="none" normalizeH="0" baseline="0" dirty="0">
                <a:ln>
                  <a:noFill/>
                </a:ln>
                <a:solidFill>
                  <a:schemeClr val="tx1"/>
                </a:solidFill>
                <a:effectLst/>
                <a:latin typeface="Arial"/>
                <a:ea typeface="ＭＳ Ｐゴシック" charset="-128"/>
                <a:cs typeface="Arial"/>
              </a:rPr>
              <a:t>decision:</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Date submitted to CM:</a:t>
            </a:r>
            <a:endParaRPr kumimoji="0" lang="en-US" sz="12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Arial"/>
                <a:ea typeface="ＭＳ Ｐゴシック" charset="-128"/>
                <a:cs typeface="Arial"/>
              </a:rPr>
              <a:t>Comments: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25.5 </a:t>
            </a:r>
            <a:r>
              <a:rPr lang="en-US" dirty="0"/>
              <a:t>Derivation history</a:t>
            </a:r>
            <a:r>
              <a:rPr lang="en-GB" dirty="0" smtClean="0"/>
              <a:t> </a:t>
            </a:r>
            <a:endParaRPr lang="en-US" dirty="0"/>
          </a:p>
        </p:txBody>
      </p:sp>
      <p:sp>
        <p:nvSpPr>
          <p:cNvPr id="18434" name="Text Box 2"/>
          <p:cNvSpPr txBox="1">
            <a:spLocks noChangeArrowheads="1"/>
          </p:cNvSpPr>
          <p:nvPr/>
        </p:nvSpPr>
        <p:spPr bwMode="auto">
          <a:xfrm>
            <a:off x="1676399" y="1978024"/>
            <a:ext cx="6538676" cy="341245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SICSA project (XEP 6087)</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APP-SYSTEM/AUTH/RBAC/USER_ROLE</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Object: </a:t>
            </a:r>
            <a:r>
              <a:rPr kumimoji="0" lang="en-US" sz="1400" b="0" i="0" u="none" strike="noStrike" cap="none" normalizeH="0" baseline="0" dirty="0" err="1">
                <a:ln>
                  <a:noFill/>
                </a:ln>
                <a:solidFill>
                  <a:schemeClr val="tx1"/>
                </a:solidFill>
                <a:effectLst/>
                <a:latin typeface="Arial"/>
                <a:ea typeface="Times New Roman" charset="0"/>
                <a:cs typeface="Arial"/>
              </a:rPr>
              <a:t>currentRole</a:t>
            </a:r>
            <a:endParaRPr kumimoji="0" lang="en-US" sz="14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Author: R. </a:t>
            </a:r>
            <a:r>
              <a:rPr kumimoji="0" lang="en-US" sz="1400" b="0" i="0" u="none" strike="noStrike" cap="none" normalizeH="0" baseline="0" dirty="0" err="1">
                <a:ln>
                  <a:noFill/>
                </a:ln>
                <a:solidFill>
                  <a:schemeClr val="tx1"/>
                </a:solidFill>
                <a:effectLst/>
                <a:latin typeface="Arial"/>
                <a:ea typeface="Times New Roman" charset="0"/>
                <a:cs typeface="Arial"/>
              </a:rPr>
              <a:t>Looek</a:t>
            </a:r>
            <a:endParaRPr kumimoji="0" lang="en-US" sz="14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Creation date: 13/11/2009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 St Andrews University 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Modification history</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Version	Modifier	Date	</a:t>
            </a:r>
            <a:r>
              <a:rPr kumimoji="0" lang="en-US" sz="1400" b="0" i="0" u="none" strike="noStrike" cap="none" normalizeH="0" dirty="0" smtClean="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Change		Reason</a:t>
            </a:r>
            <a:endParaRPr kumimoji="0" lang="en-US" sz="14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1.0	J</a:t>
            </a:r>
            <a:r>
              <a:rPr kumimoji="0" lang="en-US" sz="1400" b="0" i="0" u="none" strike="noStrike" cap="none" normalizeH="0" baseline="0" dirty="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Jones	11</a:t>
            </a:r>
            <a:r>
              <a:rPr kumimoji="0" lang="en-US" sz="1400" b="0" i="0" u="none" strike="noStrike" cap="none" normalizeH="0" baseline="0" dirty="0">
                <a:ln>
                  <a:noFill/>
                </a:ln>
                <a:solidFill>
                  <a:schemeClr val="tx1"/>
                </a:solidFill>
                <a:effectLst/>
                <a:latin typeface="Arial"/>
                <a:ea typeface="Times New Roman" charset="0"/>
                <a:cs typeface="Arial"/>
              </a:rPr>
              <a:t>/11/</a:t>
            </a:r>
            <a:r>
              <a:rPr kumimoji="0" lang="en-US" sz="1400" b="0" i="0" u="none" strike="noStrike" cap="none" normalizeH="0" baseline="0" dirty="0" smtClean="0">
                <a:ln>
                  <a:noFill/>
                </a:ln>
                <a:solidFill>
                  <a:schemeClr val="tx1"/>
                </a:solidFill>
                <a:effectLst/>
                <a:latin typeface="Arial"/>
                <a:ea typeface="Times New Roman" charset="0"/>
                <a:cs typeface="Arial"/>
              </a:rPr>
              <a:t>2009	</a:t>
            </a:r>
            <a:r>
              <a:rPr kumimoji="0" lang="en-US" sz="1400" b="0" i="0" u="none" strike="noStrike" cap="none" normalizeH="0" dirty="0" smtClean="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Add header	Submitted </a:t>
            </a:r>
            <a:r>
              <a:rPr kumimoji="0" lang="en-US" sz="1400" b="0" i="0" u="none" strike="noStrike" cap="none" normalizeH="0" baseline="0" dirty="0">
                <a:ln>
                  <a:noFill/>
                </a:ln>
                <a:solidFill>
                  <a:schemeClr val="tx1"/>
                </a:solidFill>
                <a:effectLst/>
                <a:latin typeface="Arial"/>
                <a:ea typeface="Times New Roman" charset="0"/>
                <a:cs typeface="Arial"/>
              </a:rPr>
              <a:t>to CM</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1.1	R</a:t>
            </a:r>
            <a:r>
              <a:rPr kumimoji="0" lang="en-US" sz="1400" b="0" i="0" u="none" strike="noStrike" cap="none" normalizeH="0" baseline="0" dirty="0">
                <a:ln>
                  <a:noFill/>
                </a:ln>
                <a:solidFill>
                  <a:schemeClr val="tx1"/>
                </a:solidFill>
                <a:effectLst/>
                <a:latin typeface="Arial"/>
                <a:ea typeface="Times New Roman" charset="0"/>
                <a:cs typeface="Arial"/>
              </a:rPr>
              <a:t>. </a:t>
            </a:r>
            <a:r>
              <a:rPr kumimoji="0" lang="en-US" sz="1400" b="0" i="0" u="none" strike="noStrike" cap="none" normalizeH="0" baseline="0" dirty="0" err="1">
                <a:ln>
                  <a:noFill/>
                </a:ln>
                <a:solidFill>
                  <a:schemeClr val="tx1"/>
                </a:solidFill>
                <a:effectLst/>
                <a:latin typeface="Arial"/>
                <a:ea typeface="Times New Roman" charset="0"/>
                <a:cs typeface="Arial"/>
              </a:rPr>
              <a:t>Looek</a:t>
            </a:r>
            <a:r>
              <a:rPr kumimoji="0" lang="en-US" sz="1400" b="0" i="0" u="none" strike="noStrike" cap="none" normalizeH="0" baseline="0" dirty="0" smtClean="0">
                <a:ln>
                  <a:noFill/>
                </a:ln>
                <a:solidFill>
                  <a:schemeClr val="tx1"/>
                </a:solidFill>
                <a:effectLst/>
                <a:latin typeface="Arial"/>
                <a:ea typeface="Times New Roman" charset="0"/>
                <a:cs typeface="Arial"/>
              </a:rPr>
              <a:t> 	13</a:t>
            </a:r>
            <a:r>
              <a:rPr kumimoji="0" lang="en-US" sz="1400" b="0" i="0" u="none" strike="noStrike" cap="none" normalizeH="0" baseline="0" dirty="0">
                <a:ln>
                  <a:noFill/>
                </a:ln>
                <a:solidFill>
                  <a:schemeClr val="tx1"/>
                </a:solidFill>
                <a:effectLst/>
                <a:latin typeface="Arial"/>
                <a:ea typeface="Times New Roman" charset="0"/>
                <a:cs typeface="Arial"/>
              </a:rPr>
              <a:t>/11/</a:t>
            </a:r>
            <a:r>
              <a:rPr kumimoji="0" lang="en-US" sz="1400" b="0" i="0" u="none" strike="noStrike" cap="none" normalizeH="0" baseline="0" dirty="0" smtClean="0">
                <a:ln>
                  <a:noFill/>
                </a:ln>
                <a:solidFill>
                  <a:schemeClr val="tx1"/>
                </a:solidFill>
                <a:effectLst/>
                <a:latin typeface="Arial"/>
                <a:ea typeface="Times New Roman" charset="0"/>
                <a:cs typeface="Arial"/>
              </a:rPr>
              <a:t>2009	</a:t>
            </a:r>
            <a:r>
              <a:rPr kumimoji="0" lang="en-US" sz="1400" b="0" i="0" u="none" strike="noStrike" cap="none" normalizeH="0" dirty="0" smtClean="0">
                <a:ln>
                  <a:noFill/>
                </a:ln>
                <a:solidFill>
                  <a:schemeClr val="tx1"/>
                </a:solidFill>
                <a:effectLst/>
                <a:latin typeface="Arial"/>
                <a:ea typeface="Times New Roman" charset="0"/>
                <a:cs typeface="Arial"/>
              </a:rPr>
              <a:t>  </a:t>
            </a:r>
            <a:r>
              <a:rPr kumimoji="0" lang="en-US" sz="1400" b="0" i="0" u="none" strike="noStrike" cap="none" normalizeH="0" baseline="0" dirty="0" smtClean="0">
                <a:ln>
                  <a:noFill/>
                </a:ln>
                <a:solidFill>
                  <a:schemeClr val="tx1"/>
                </a:solidFill>
                <a:effectLst/>
                <a:latin typeface="Arial"/>
                <a:ea typeface="Times New Roman" charset="0"/>
                <a:cs typeface="Arial"/>
              </a:rPr>
              <a:t>New field		Change </a:t>
            </a:r>
            <a:r>
              <a:rPr kumimoji="0" lang="en-US" sz="1400" b="0" i="0" u="none" strike="noStrike" cap="none" normalizeH="0" baseline="0" dirty="0">
                <a:ln>
                  <a:noFill/>
                </a:ln>
                <a:solidFill>
                  <a:schemeClr val="tx1"/>
                </a:solidFill>
                <a:effectLst/>
                <a:latin typeface="Arial"/>
                <a:ea typeface="Times New Roman" charset="0"/>
                <a:cs typeface="Arial"/>
              </a:rPr>
              <a:t>req. R07/02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25.6  </a:t>
            </a:r>
            <a:r>
              <a:rPr lang="en-US" dirty="0" err="1"/>
              <a:t>Codelines</a:t>
            </a:r>
            <a:r>
              <a:rPr lang="en-US" dirty="0"/>
              <a:t> and baselines</a:t>
            </a:r>
            <a:r>
              <a:rPr lang="en-GB" dirty="0" smtClean="0"/>
              <a:t> </a:t>
            </a:r>
            <a:endParaRPr lang="en-US" dirty="0"/>
          </a:p>
        </p:txBody>
      </p:sp>
      <p:pic>
        <p:nvPicPr>
          <p:cNvPr id="4" name="Content Placeholder 3" descr="25.6 CodeandBaselines.eps"/>
          <p:cNvPicPr>
            <a:picLocks noGrp="1" noChangeAspect="1"/>
          </p:cNvPicPr>
          <p:nvPr>
            <p:ph idx="1"/>
          </p:nvPr>
        </p:nvPicPr>
        <mc:AlternateContent>
          <mc:Choice xmlns:ma="http://schemas.microsoft.com/office/mac/drawingml/2008/main" Requires="ma">
            <p:blipFill>
              <a:blip r:embed="rId2"/>
              <a:srcRect t="-1696" b="-1696"/>
              <a:stretch>
                <a:fillRect/>
              </a:stretch>
            </p:blipFill>
          </mc:Choice>
          <mc:Fallback>
            <p:blipFill>
              <a:blip r:embed="rId3"/>
              <a:srcRect t="-1696" b="-1696"/>
              <a:stretch>
                <a:fillRect/>
              </a:stretch>
            </p:blipFill>
          </mc:Fallback>
        </mc:AlternateConten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25.7  </a:t>
            </a:r>
            <a:r>
              <a:rPr lang="en-US" dirty="0"/>
              <a:t>Storage management using deltas</a:t>
            </a:r>
            <a:r>
              <a:rPr lang="en-GB" dirty="0" smtClean="0"/>
              <a:t> </a:t>
            </a:r>
            <a:endParaRPr lang="en-US" dirty="0"/>
          </a:p>
        </p:txBody>
      </p:sp>
      <p:pic>
        <p:nvPicPr>
          <p:cNvPr id="4" name="Content Placeholder 3" descr="25.7 CodelineDeltas.eps"/>
          <p:cNvPicPr>
            <a:picLocks noGrp="1" noChangeAspect="1"/>
          </p:cNvPicPr>
          <p:nvPr>
            <p:ph idx="1"/>
          </p:nvPr>
        </p:nvPicPr>
        <mc:AlternateContent>
          <mc:Choice xmlns:ma="http://schemas.microsoft.com/office/mac/drawingml/2008/main" Requires="ma">
            <p:blipFill>
              <a:blip r:embed="rId2"/>
              <a:srcRect t="-26411" b="-26411"/>
              <a:stretch>
                <a:fillRect/>
              </a:stretch>
            </p:blipFill>
          </mc:Choice>
          <mc:Fallback>
            <p:blipFill>
              <a:blip r:embed="rId3"/>
              <a:srcRect t="-26411" b="-26411"/>
              <a:stretch>
                <a:fillRect/>
              </a:stretch>
            </p:blipFill>
          </mc:Fallback>
        </mc:AlternateContent>
        <p:spPr>
          <a:xfrm>
            <a:off x="1186828" y="1600201"/>
            <a:ext cx="6555339" cy="3605184"/>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25.8  </a:t>
            </a:r>
            <a:r>
              <a:rPr lang="en-US" dirty="0"/>
              <a:t>Check-in and check-out from a version repository</a:t>
            </a:r>
            <a:r>
              <a:rPr lang="en-GB" dirty="0" smtClean="0"/>
              <a:t> </a:t>
            </a:r>
            <a:endParaRPr lang="en-US" dirty="0"/>
          </a:p>
        </p:txBody>
      </p:sp>
      <p:pic>
        <p:nvPicPr>
          <p:cNvPr id="4" name="Content Placeholder 3" descr="25.8 CheckInOut.eps"/>
          <p:cNvPicPr>
            <a:picLocks noGrp="1" noChangeAspect="1"/>
          </p:cNvPicPr>
          <p:nvPr>
            <p:ph idx="1"/>
          </p:nvPr>
        </p:nvPicPr>
        <mc:AlternateContent>
          <mc:Choice xmlns:ma="http://schemas.microsoft.com/office/mac/drawingml/2008/main" Requires="ma">
            <p:blipFill>
              <a:blip r:embed="rId2"/>
              <a:srcRect t="-1727" b="-1727"/>
              <a:stretch>
                <a:fillRect/>
              </a:stretch>
            </p:blipFill>
          </mc:Choice>
          <mc:Fallback>
            <p:blipFill>
              <a:blip r:embed="rId3"/>
              <a:srcRect t="-1727" b="-1727"/>
              <a:stretch>
                <a:fillRect/>
              </a:stretch>
            </p:blipFill>
          </mc:Fallback>
        </mc:AlternateContent>
        <p:spPr>
          <a:xfrm>
            <a:off x="1065224" y="1600201"/>
            <a:ext cx="7068782" cy="388755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1004</Words>
  <Application>Microsoft Macintosh PowerPoint</Application>
  <PresentationFormat>On-screen Show (4:3)</PresentationFormat>
  <Paragraphs>89</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Figures – Chapter 25</vt:lpstr>
      <vt:lpstr>Figure 25.1  Configuration management activities </vt:lpstr>
      <vt:lpstr>Figure 25.2  CM terminology </vt:lpstr>
      <vt:lpstr>Figure 25.3  The change management process   </vt:lpstr>
      <vt:lpstr>Figure 25.4  A partially completed change request form </vt:lpstr>
      <vt:lpstr>Figure 25.5 Derivation history </vt:lpstr>
      <vt:lpstr>Figure 25.6  Codelines and baselines </vt:lpstr>
      <vt:lpstr>Figure 25.7  Storage management using deltas </vt:lpstr>
      <vt:lpstr>Figure 25.8  Check-in and check-out from a version repository </vt:lpstr>
      <vt:lpstr>Figure 25.9  Branching and merging </vt:lpstr>
      <vt:lpstr>Figure 25.10  Development, build, and target platforms </vt:lpstr>
      <vt:lpstr>Figure 25.11  System building </vt:lpstr>
      <vt:lpstr>Figure 25.12  Continuous integration </vt:lpstr>
      <vt:lpstr>Figure 25.13  Factors influencing system release planning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25</dc:title>
  <dc:creator>Ian Sommerville</dc:creator>
  <cp:lastModifiedBy>Ian Sommerville</cp:lastModifiedBy>
  <cp:revision>1</cp:revision>
  <dcterms:created xsi:type="dcterms:W3CDTF">2009-11-30T21:15:03Z</dcterms:created>
  <dcterms:modified xsi:type="dcterms:W3CDTF">2009-11-30T21:53:21Z</dcterms:modified>
</cp:coreProperties>
</file>