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D8E5427-0EF7-0B43-A480-3EEA1F9AF27F}"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D8E5427-0EF7-0B43-A480-3EEA1F9AF27F}"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D8E5427-0EF7-0B43-A480-3EEA1F9AF27F}"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D8E5427-0EF7-0B43-A480-3EEA1F9AF27F}"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D8E5427-0EF7-0B43-A480-3EEA1F9AF27F}"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D8E5427-0EF7-0B43-A480-3EEA1F9AF27F}"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D8E5427-0EF7-0B43-A480-3EEA1F9AF27F}" type="datetimeFigureOut">
              <a:rPr lang="en-US" smtClean="0"/>
              <a:t>11/30/09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D8E5427-0EF7-0B43-A480-3EEA1F9AF27F}" type="datetimeFigureOut">
              <a:rPr lang="en-US" smtClean="0"/>
              <a:t>11/30/09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E5427-0EF7-0B43-A480-3EEA1F9AF27F}" type="datetimeFigureOut">
              <a:rPr lang="en-US" smtClean="0"/>
              <a:t>11/30/09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8E5427-0EF7-0B43-A480-3EEA1F9AF27F}"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8E5427-0EF7-0B43-A480-3EEA1F9AF27F}"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3D5C6-A5A7-4D4C-B99B-7E28272780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E5427-0EF7-0B43-A480-3EEA1F9AF27F}" type="datetimeFigureOut">
              <a:rPr lang="en-US" smtClean="0"/>
              <a:t>11/30/09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3D5C6-A5A7-4D4C-B99B-7E28272780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24</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24.9  </a:t>
            </a:r>
            <a:r>
              <a:rPr lang="en-US" dirty="0"/>
              <a:t>Predictor and control measurements</a:t>
            </a:r>
            <a:r>
              <a:rPr lang="en-GB" dirty="0" smtClean="0"/>
              <a:t> </a:t>
            </a:r>
            <a:endParaRPr lang="en-US" dirty="0"/>
          </a:p>
        </p:txBody>
      </p:sp>
      <p:pic>
        <p:nvPicPr>
          <p:cNvPr id="4" name="Content Placeholder 3" descr="24.9 PredControlMetrics.eps"/>
          <p:cNvPicPr>
            <a:picLocks noGrp="1" noChangeAspect="1"/>
          </p:cNvPicPr>
          <p:nvPr>
            <p:ph idx="1"/>
          </p:nvPr>
        </p:nvPicPr>
        <mc:AlternateContent>
          <mc:Choice xmlns:ma="http://schemas.microsoft.com/office/mac/drawingml/2008/main" Requires="ma">
            <p:blipFill>
              <a:blip r:embed="rId2"/>
              <a:srcRect l="-10746" r="-10746"/>
              <a:stretch>
                <a:fillRect/>
              </a:stretch>
            </p:blipFill>
          </mc:Choice>
          <mc:Fallback>
            <p:blipFill>
              <a:blip r:embed="rId3"/>
              <a:srcRect l="-10746" r="-10746"/>
              <a:stretch>
                <a:fillRect/>
              </a:stretch>
            </p:blipFill>
          </mc:Fallback>
        </mc:AlternateContent>
        <p:spPr>
          <a:xfrm>
            <a:off x="1227363" y="1600200"/>
            <a:ext cx="6514804" cy="3582891"/>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24.10  </a:t>
            </a:r>
            <a:r>
              <a:rPr lang="en-US" dirty="0"/>
              <a:t>Relationships between internal and external software</a:t>
            </a:r>
            <a:r>
              <a:rPr lang="en-GB" dirty="0" smtClean="0"/>
              <a:t> </a:t>
            </a:r>
            <a:endParaRPr lang="en-US" dirty="0"/>
          </a:p>
        </p:txBody>
      </p:sp>
      <p:pic>
        <p:nvPicPr>
          <p:cNvPr id="4" name="Content Placeholder 3" descr="24.10 IntExtAttributes.eps"/>
          <p:cNvPicPr>
            <a:picLocks noGrp="1" noChangeAspect="1"/>
          </p:cNvPicPr>
          <p:nvPr>
            <p:ph idx="1"/>
          </p:nvPr>
        </p:nvPicPr>
        <mc:AlternateContent>
          <mc:Choice xmlns:ma="http://schemas.microsoft.com/office/mac/drawingml/2008/main" Requires="ma">
            <p:blipFill>
              <a:blip r:embed="rId2"/>
              <a:srcRect l="-10610" r="-10610"/>
              <a:stretch>
                <a:fillRect/>
              </a:stretch>
            </p:blipFill>
          </mc:Choice>
          <mc:Fallback>
            <p:blipFill>
              <a:blip r:embed="rId3"/>
              <a:srcRect l="-10610" r="-10610"/>
              <a:stretch>
                <a:fillRect/>
              </a:stretch>
            </p:blipFill>
          </mc:Fallback>
        </mc:AlternateConten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2456"/>
            <a:ext cx="1826267" cy="1697818"/>
          </a:xfrm>
        </p:spPr>
        <p:txBody>
          <a:bodyPr>
            <a:normAutofit fontScale="90000"/>
          </a:bodyPr>
          <a:lstStyle/>
          <a:p>
            <a:r>
              <a:rPr lang="en-US" dirty="0" smtClean="0"/>
              <a:t>Figure 24.11 </a:t>
            </a:r>
            <a:r>
              <a:rPr lang="en-US" dirty="0"/>
              <a:t>Static 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2661791" y="445829"/>
          <a:ext cx="6296423" cy="5674360"/>
        </p:xfrm>
        <a:graphic>
          <a:graphicData uri="http://schemas.openxmlformats.org/drawingml/2006/table">
            <a:tbl>
              <a:tblPr firstRow="1" bandRow="1">
                <a:tableStyleId>{5C22544A-7EE6-4342-B048-85BDC9FD1C3A}</a:tableStyleId>
              </a:tblPr>
              <a:tblGrid>
                <a:gridCol w="1821112"/>
                <a:gridCol w="4475311"/>
              </a:tblGrid>
              <a:tr h="370840">
                <a:tc>
                  <a:txBody>
                    <a:bodyPr/>
                    <a:lstStyle/>
                    <a:p>
                      <a:pPr algn="just">
                        <a:spcAft>
                          <a:spcPts val="0"/>
                        </a:spcAft>
                      </a:pPr>
                      <a:r>
                        <a:rPr lang="en-US" sz="1200" b="1" dirty="0" smtClean="0">
                          <a:solidFill>
                            <a:srgbClr val="000000"/>
                          </a:solidFill>
                          <a:latin typeface="Times New Roman"/>
                          <a:ea typeface="Times New Roman"/>
                          <a:cs typeface="Times New Roman"/>
                        </a:rPr>
                        <a:t>Software </a:t>
                      </a:r>
                      <a:r>
                        <a:rPr lang="en-US" sz="1200" b="1" dirty="0">
                          <a:solidFill>
                            <a:srgbClr val="000000"/>
                          </a:solidFill>
                          <a:latin typeface="Times New Roman"/>
                          <a:ea typeface="Times New Roman"/>
                          <a:cs typeface="Times New Roman"/>
                        </a:rPr>
                        <a:t>metric</a:t>
                      </a:r>
                      <a:endParaRPr lang="en-GB" sz="1200" dirty="0">
                        <a:solidFill>
                          <a:srgbClr val="000000"/>
                        </a:solidFill>
                        <a:latin typeface="Times New Roman"/>
                        <a:ea typeface="Times New Roman"/>
                        <a:cs typeface="Times New Roman"/>
                      </a:endParaRPr>
                    </a:p>
                  </a:txBody>
                  <a:tcPr marL="54610" marR="54610" marT="91440" marB="91440"/>
                </a:tc>
                <a:tc>
                  <a:txBody>
                    <a:bodyPr/>
                    <a:lstStyle/>
                    <a:p>
                      <a:pPr algn="just">
                        <a:spcAft>
                          <a:spcPts val="0"/>
                        </a:spcAft>
                      </a:pPr>
                      <a:r>
                        <a:rPr lang="en-US" sz="1200" b="1" dirty="0" smtClean="0">
                          <a:solidFill>
                            <a:srgbClr val="000000"/>
                          </a:solidFill>
                          <a:latin typeface="Times New Roman"/>
                          <a:ea typeface="Times New Roman"/>
                          <a:cs typeface="Times New Roman"/>
                        </a:rPr>
                        <a:t>Description</a:t>
                      </a:r>
                      <a:endParaRPr lang="en-GB" sz="1200" dirty="0">
                        <a:solidFill>
                          <a:srgbClr val="000000"/>
                        </a:solidFill>
                        <a:latin typeface="Times New Roman"/>
                        <a:ea typeface="Times New Roman"/>
                        <a:cs typeface="Times New Roman"/>
                      </a:endParaRPr>
                    </a:p>
                  </a:txBody>
                  <a:tcPr marL="54610" marR="54610" marT="91440" marB="91440"/>
                </a:tc>
              </a:tr>
              <a:tr h="370840">
                <a:tc>
                  <a:txBody>
                    <a:bodyPr/>
                    <a:lstStyle/>
                    <a:p>
                      <a:pPr algn="l">
                        <a:spcAft>
                          <a:spcPts val="0"/>
                        </a:spcAft>
                      </a:pPr>
                      <a:r>
                        <a:rPr lang="en-US" sz="1200" dirty="0" smtClean="0">
                          <a:solidFill>
                            <a:srgbClr val="000000"/>
                          </a:solidFill>
                          <a:latin typeface="Arial"/>
                          <a:ea typeface="Times New Roman"/>
                          <a:cs typeface="Arial"/>
                        </a:rPr>
                        <a:t>Fan</a:t>
                      </a:r>
                      <a:r>
                        <a:rPr lang="en-US" sz="1200" dirty="0">
                          <a:solidFill>
                            <a:srgbClr val="000000"/>
                          </a:solidFill>
                          <a:latin typeface="Arial"/>
                          <a:ea typeface="Times New Roman"/>
                          <a:cs typeface="Arial"/>
                        </a:rPr>
                        <a:t>-in/Fan-out</a:t>
                      </a:r>
                      <a:endParaRPr lang="en-GB" sz="12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Fan-in is a measure of the number of functions or methods that call another function or method (say X). Fan-out is the number of functions that are called by function X. A high value for fan-in means that X is tightly coupled to the rest of the design and changes to X will have extensive knock-on effects. A high value for fan-out suggests that the overall complexity of X may be high because of the complexity of the control logic needed to coordinate the called components.</a:t>
                      </a:r>
                      <a:endParaRPr lang="en-GB" sz="12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200">
                          <a:solidFill>
                            <a:srgbClr val="000000"/>
                          </a:solidFill>
                          <a:latin typeface="Arial"/>
                          <a:ea typeface="Times New Roman"/>
                          <a:cs typeface="Arial"/>
                        </a:rPr>
                        <a:t>Length of code</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This is a measure of the size of a program. Generally, the larger the size of the code of a component, the more complex and error-prone that component is likely to be. Length of code has been shown to be one of the most reliable metrics for predicting error-proneness in components.</a:t>
                      </a:r>
                      <a:endParaRPr lang="en-GB" sz="12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200">
                          <a:solidFill>
                            <a:srgbClr val="000000"/>
                          </a:solidFill>
                          <a:latin typeface="Arial"/>
                          <a:ea typeface="Times New Roman"/>
                          <a:cs typeface="Arial"/>
                        </a:rPr>
                        <a:t>Cyclomatic complexity</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This is a measure of the control complexity of a program. This control complexity may be related to program understandability. I discuss cyclomatic complexity in Chapter 8.</a:t>
                      </a:r>
                      <a:endParaRPr lang="en-GB" sz="12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200">
                          <a:solidFill>
                            <a:srgbClr val="000000"/>
                          </a:solidFill>
                          <a:latin typeface="Arial"/>
                          <a:ea typeface="Times New Roman"/>
                          <a:cs typeface="Arial"/>
                        </a:rPr>
                        <a:t>Length of identifiers</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This is a measure of the average length of identifiers (names for variables, classes, methods, etc.) in a program. The longer the identifiers, the more likely they are to be meaningful and hence the more understandable the program.</a:t>
                      </a:r>
                      <a:endParaRPr lang="en-GB" sz="12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200">
                          <a:solidFill>
                            <a:srgbClr val="000000"/>
                          </a:solidFill>
                          <a:latin typeface="Arial"/>
                          <a:ea typeface="Times New Roman"/>
                          <a:cs typeface="Arial"/>
                        </a:rPr>
                        <a:t>Depth of conditional nesting</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This is a measure of the depth of nesting of if-statements in a program. Deeply nested if-statements are hard to understand and potentially error-prone.</a:t>
                      </a:r>
                      <a:endParaRPr lang="en-GB" sz="12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200">
                          <a:solidFill>
                            <a:srgbClr val="000000"/>
                          </a:solidFill>
                          <a:latin typeface="Arial"/>
                          <a:ea typeface="Times New Roman"/>
                          <a:cs typeface="Arial"/>
                        </a:rPr>
                        <a:t>Fog index</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dirty="0">
                          <a:solidFill>
                            <a:srgbClr val="000000"/>
                          </a:solidFill>
                          <a:latin typeface="Arial"/>
                          <a:ea typeface="Times New Roman"/>
                          <a:cs typeface="Arial"/>
                        </a:rPr>
                        <a:t>This is a measure of the average length of words and sentences in documents. The higher the value of a document’s Fog index, the more difficult the document is to understand</a:t>
                      </a:r>
                      <a:r>
                        <a:rPr lang="en-US"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24.12  </a:t>
            </a:r>
            <a:r>
              <a:rPr lang="en-US" dirty="0"/>
              <a:t>The CK object-oriented metrics suite</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311959"/>
          <a:ext cx="8229600" cy="5120640"/>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200" b="1" dirty="0" smtClean="0">
                          <a:solidFill>
                            <a:srgbClr val="000000"/>
                          </a:solidFill>
                          <a:latin typeface="Arial"/>
                          <a:ea typeface="Times New Roman"/>
                          <a:cs typeface="Arial"/>
                        </a:rPr>
                        <a:t>Object</a:t>
                      </a:r>
                      <a:r>
                        <a:rPr lang="en-US" sz="1200" b="1" dirty="0">
                          <a:solidFill>
                            <a:srgbClr val="000000"/>
                          </a:solidFill>
                          <a:latin typeface="Arial"/>
                          <a:ea typeface="Times New Roman"/>
                          <a:cs typeface="Arial"/>
                        </a:rPr>
                        <a:t>-oriented metric</a:t>
                      </a:r>
                      <a:endParaRPr lang="en-GB" sz="12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200" b="1" dirty="0" smtClean="0">
                          <a:solidFill>
                            <a:srgbClr val="000000"/>
                          </a:solidFill>
                          <a:latin typeface="Arial"/>
                          <a:ea typeface="Times New Roman"/>
                          <a:cs typeface="Arial"/>
                        </a:rPr>
                        <a:t>Description</a:t>
                      </a:r>
                      <a:endParaRPr lang="en-GB" sz="12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100" dirty="0" smtClean="0">
                          <a:solidFill>
                            <a:srgbClr val="000000"/>
                          </a:solidFill>
                          <a:latin typeface="Arial"/>
                          <a:ea typeface="Times New Roman"/>
                          <a:cs typeface="Arial"/>
                        </a:rPr>
                        <a:t>Weighted </a:t>
                      </a:r>
                      <a:r>
                        <a:rPr lang="en-US" sz="1100" dirty="0">
                          <a:solidFill>
                            <a:srgbClr val="000000"/>
                          </a:solidFill>
                          <a:latin typeface="Arial"/>
                          <a:ea typeface="Times New Roman"/>
                          <a:cs typeface="Arial"/>
                        </a:rPr>
                        <a:t>methods per class (WMC)</a:t>
                      </a:r>
                      <a:endParaRPr lang="en-GB" sz="11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100">
                          <a:solidFill>
                            <a:srgbClr val="000000"/>
                          </a:solidFill>
                          <a:latin typeface="Arial"/>
                          <a:ea typeface="Times New Roman"/>
                          <a:cs typeface="Arial"/>
                        </a:rPr>
                        <a:t>This is the number of methods in each class, weighted by the complexity of each method. Therefore, a simple method may have a complexity of 1, and a large and complex method a much higher value. The larger the value for this metric, the more complex the object class. Complex objects are more likely to be difficult to understand. They may not be logically cohesive, so cannot be reused effectively as superclasses in an inheritance tree.</a:t>
                      </a:r>
                      <a:endParaRPr lang="en-GB" sz="11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100">
                          <a:solidFill>
                            <a:srgbClr val="000000"/>
                          </a:solidFill>
                          <a:latin typeface="Arial"/>
                          <a:ea typeface="Times New Roman"/>
                          <a:cs typeface="Arial"/>
                        </a:rPr>
                        <a:t>Depth of inheritance tree (DIT)</a:t>
                      </a:r>
                      <a:endParaRPr lang="en-GB" sz="11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100">
                          <a:solidFill>
                            <a:srgbClr val="000000"/>
                          </a:solidFill>
                          <a:latin typeface="Arial"/>
                          <a:ea typeface="Times New Roman"/>
                          <a:cs typeface="Arial"/>
                        </a:rPr>
                        <a:t>This represents the number of discrete levels in the inheritance tree where subclasses inherit attributes and operations (methods) from superclasses. The deeper the inheritance tree, the more complex the design. Many object classes may have to be understood to understand the object classes at the leaves of the tree. </a:t>
                      </a:r>
                      <a:endParaRPr lang="en-GB" sz="11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100">
                          <a:solidFill>
                            <a:srgbClr val="000000"/>
                          </a:solidFill>
                          <a:latin typeface="Arial"/>
                          <a:ea typeface="Times New Roman"/>
                          <a:cs typeface="Arial"/>
                        </a:rPr>
                        <a:t>Number of children (NOC)</a:t>
                      </a:r>
                      <a:endParaRPr lang="en-GB" sz="11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100">
                          <a:solidFill>
                            <a:srgbClr val="000000"/>
                          </a:solidFill>
                          <a:latin typeface="Arial"/>
                          <a:ea typeface="Times New Roman"/>
                          <a:cs typeface="Arial"/>
                        </a:rPr>
                        <a:t>This is a measure of the number of immediate subclasses in a class. It measures the breadth of a class hierarchy, whereas DIT measures its depth. A high value for NOC may indicate greater reuse. It may mean that more effort should be made in validating base classes because of the number of subclasses that depend on them.</a:t>
                      </a:r>
                      <a:endParaRPr lang="en-GB" sz="11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100">
                          <a:solidFill>
                            <a:srgbClr val="000000"/>
                          </a:solidFill>
                          <a:latin typeface="Arial"/>
                          <a:ea typeface="Times New Roman"/>
                          <a:cs typeface="Arial"/>
                        </a:rPr>
                        <a:t>Coupling between object classes (CBO)</a:t>
                      </a:r>
                      <a:endParaRPr lang="en-GB" sz="11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100">
                          <a:solidFill>
                            <a:srgbClr val="000000"/>
                          </a:solidFill>
                          <a:latin typeface="Arial"/>
                          <a:ea typeface="Times New Roman"/>
                          <a:cs typeface="Arial"/>
                        </a:rPr>
                        <a:t>Classes are coupled when methods in one class use methods or instance variables defined in a different class. CBO is a measure of how much coupling exists. A high value for CBO means that classes are highly dependent, and therefore it is more likely that changing one class will affect other classes in the program.</a:t>
                      </a:r>
                      <a:endParaRPr lang="en-GB" sz="11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100">
                          <a:solidFill>
                            <a:srgbClr val="000000"/>
                          </a:solidFill>
                          <a:latin typeface="Arial"/>
                          <a:ea typeface="Times New Roman"/>
                          <a:cs typeface="Arial"/>
                        </a:rPr>
                        <a:t>Response for a class (RFC)</a:t>
                      </a:r>
                      <a:endParaRPr lang="en-GB" sz="11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100">
                          <a:solidFill>
                            <a:srgbClr val="000000"/>
                          </a:solidFill>
                          <a:latin typeface="Arial"/>
                          <a:ea typeface="Times New Roman"/>
                          <a:cs typeface="Arial"/>
                        </a:rPr>
                        <a:t>RFC is a measure of the number of methods that could potentially be executed in response to a message received by an object of that class. Again, RFC is related to complexity. The higher the value for RFC, the more complex a class and hence the more likely it is that it will include errors.</a:t>
                      </a:r>
                      <a:endParaRPr lang="en-GB" sz="1100">
                        <a:solidFill>
                          <a:srgbClr val="000000"/>
                        </a:solidFill>
                        <a:latin typeface="Arial"/>
                        <a:ea typeface="Times New Roman"/>
                        <a:cs typeface="Arial"/>
                      </a:endParaRPr>
                    </a:p>
                  </a:txBody>
                  <a:tcPr marL="73025" marR="73025" marT="0" marB="91440"/>
                </a:tc>
              </a:tr>
              <a:tr h="132711">
                <a:tc>
                  <a:txBody>
                    <a:bodyPr/>
                    <a:lstStyle/>
                    <a:p>
                      <a:pPr algn="l">
                        <a:spcAft>
                          <a:spcPts val="0"/>
                        </a:spcAft>
                      </a:pPr>
                      <a:r>
                        <a:rPr lang="en-US" sz="1100">
                          <a:solidFill>
                            <a:srgbClr val="000000"/>
                          </a:solidFill>
                          <a:latin typeface="Arial"/>
                          <a:ea typeface="Times New Roman"/>
                          <a:cs typeface="Arial"/>
                        </a:rPr>
                        <a:t>Lack of cohesion in methods (LCOM)</a:t>
                      </a:r>
                      <a:endParaRPr lang="en-GB" sz="11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100" dirty="0">
                          <a:solidFill>
                            <a:srgbClr val="000000"/>
                          </a:solidFill>
                          <a:latin typeface="Arial"/>
                          <a:ea typeface="Times New Roman"/>
                          <a:cs typeface="Arial"/>
                        </a:rPr>
                        <a:t>LCOM is calculated by considering pairs of methods in a class.  LCOM is the difference between the number of method pairs without shared attributes and the number of method pairs with shared attributes. The value of this metric has been widely debated and it exists in several variations. It is not clear if it really adds any additional, useful information over and above that provided by other metrics</a:t>
                      </a:r>
                      <a:r>
                        <a:rPr lang="en-US" sz="1100" dirty="0" smtClean="0">
                          <a:solidFill>
                            <a:srgbClr val="000000"/>
                          </a:solidFill>
                          <a:latin typeface="Arial"/>
                          <a:ea typeface="Times New Roman"/>
                          <a:cs typeface="Arial"/>
                        </a:rPr>
                        <a:t>.</a:t>
                      </a:r>
                      <a:endParaRPr lang="en-GB" sz="11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24.13  </a:t>
            </a:r>
            <a:r>
              <a:rPr lang="en-US" dirty="0"/>
              <a:t>The process of product measurement</a:t>
            </a:r>
            <a:r>
              <a:rPr lang="en-GB" dirty="0" smtClean="0"/>
              <a:t> </a:t>
            </a:r>
            <a:endParaRPr lang="en-US" dirty="0"/>
          </a:p>
        </p:txBody>
      </p:sp>
      <p:pic>
        <p:nvPicPr>
          <p:cNvPr id="4" name="Content Placeholder 3" descr="24.11 ProductMeasurement.eps"/>
          <p:cNvPicPr>
            <a:picLocks noGrp="1" noChangeAspect="1"/>
          </p:cNvPicPr>
          <p:nvPr>
            <p:ph idx="1"/>
          </p:nvPr>
        </p:nvPicPr>
        <mc:AlternateContent>
          <mc:Choice xmlns:ma="http://schemas.microsoft.com/office/mac/drawingml/2008/main" Requires="ma">
            <p:blipFill>
              <a:blip r:embed="rId2"/>
              <a:srcRect t="-22428" b="-22428"/>
              <a:stretch>
                <a:fillRect/>
              </a:stretch>
            </p:blipFill>
          </mc:Choice>
          <mc:Fallback>
            <p:blipFill>
              <a:blip r:embed="rId3"/>
              <a:srcRect t="-22428" b="-22428"/>
              <a:stretch>
                <a:fillRect/>
              </a:stretch>
            </p:blipFill>
          </mc:Fallback>
        </mc:AlternateConten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24.1  </a:t>
            </a:r>
            <a:r>
              <a:rPr lang="en-US" dirty="0"/>
              <a:t>Quality management and software development</a:t>
            </a:r>
            <a:r>
              <a:rPr lang="en-GB" dirty="0" smtClean="0"/>
              <a:t> </a:t>
            </a:r>
            <a:endParaRPr lang="en-US" dirty="0"/>
          </a:p>
        </p:txBody>
      </p:sp>
      <p:pic>
        <p:nvPicPr>
          <p:cNvPr id="4" name="Content Placeholder 3" descr="24.1 QMandDevelopment.eps"/>
          <p:cNvPicPr>
            <a:picLocks noGrp="1" noChangeAspect="1"/>
          </p:cNvPicPr>
          <p:nvPr>
            <p:ph idx="1"/>
          </p:nvPr>
        </p:nvPicPr>
        <mc:AlternateContent>
          <mc:Choice xmlns:ma="http://schemas.microsoft.com/office/mac/drawingml/2008/main" Requires="ma">
            <p:blipFill>
              <a:blip r:embed="rId2"/>
              <a:srcRect t="-29272" b="-29272"/>
              <a:stretch>
                <a:fillRect/>
              </a:stretch>
            </p:blipFill>
          </mc:Choice>
          <mc:Fallback>
            <p:blipFill>
              <a:blip r:embed="rId3"/>
              <a:srcRect t="-29272" b="-29272"/>
              <a:stretch>
                <a:fillRect/>
              </a:stretch>
            </p:blipFill>
          </mc:Fallback>
        </mc:AlternateContent>
        <p:spPr>
          <a:xfrm>
            <a:off x="777548" y="1600200"/>
            <a:ext cx="7345375" cy="4039673"/>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24.2  </a:t>
            </a:r>
            <a:r>
              <a:rPr lang="en-US" dirty="0"/>
              <a:t>Quality management and software development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283185"/>
          <a:ext cx="8229600" cy="1854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indent="347345" algn="just">
                        <a:spcBef>
                          <a:spcPts val="300"/>
                        </a:spcBef>
                        <a:spcAft>
                          <a:spcPts val="0"/>
                        </a:spcAft>
                        <a:tabLst>
                          <a:tab pos="342900" algn="l"/>
                          <a:tab pos="685800" algn="l"/>
                          <a:tab pos="1028700" algn="l"/>
                        </a:tabLst>
                      </a:pPr>
                      <a:r>
                        <a:rPr lang="en-GB" sz="1400" dirty="0" smtClean="0">
                          <a:solidFill>
                            <a:srgbClr val="000000"/>
                          </a:solidFill>
                          <a:latin typeface="Arial"/>
                          <a:ea typeface="Times New Roman"/>
                          <a:cs typeface="Arial"/>
                        </a:rPr>
                        <a:t>Safety</a:t>
                      </a:r>
                      <a:endParaRPr lang="en-GB" sz="14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Understandability</a:t>
                      </a: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Portability</a:t>
                      </a: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Security</a:t>
                      </a:r>
                    </a:p>
                  </a:txBody>
                  <a:tcPr marL="68580" marR="68580" marT="0" marB="0"/>
                </a:tc>
                <a:tc>
                  <a:txBody>
                    <a:bodyPr/>
                    <a:lstStyle/>
                    <a:p>
                      <a:pPr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Testability</a:t>
                      </a: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Usability</a:t>
                      </a: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Reliability</a:t>
                      </a:r>
                    </a:p>
                  </a:txBody>
                  <a:tcPr marL="68580" marR="68580" marT="0" marB="0"/>
                </a:tc>
                <a:tc>
                  <a:txBody>
                    <a:bodyPr/>
                    <a:lstStyle/>
                    <a:p>
                      <a:pPr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Adaptability</a:t>
                      </a: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Reusability</a:t>
                      </a: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Resilience</a:t>
                      </a:r>
                    </a:p>
                  </a:txBody>
                  <a:tcPr marL="68580" marR="68580" marT="0" marB="0"/>
                </a:tc>
                <a:tc>
                  <a:txBody>
                    <a:bodyPr/>
                    <a:lstStyle/>
                    <a:p>
                      <a:pPr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Modularity</a:t>
                      </a: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400">
                          <a:solidFill>
                            <a:srgbClr val="000000"/>
                          </a:solidFill>
                          <a:latin typeface="Arial"/>
                          <a:ea typeface="Times New Roman"/>
                          <a:cs typeface="Arial"/>
                        </a:rPr>
                        <a:t>Efficiency</a:t>
                      </a:r>
                    </a:p>
                  </a:txBody>
                  <a:tcPr marL="68580" marR="68580" marT="0" marB="0"/>
                </a:tc>
              </a:tr>
              <a:tr h="370840">
                <a:tc>
                  <a:txBody>
                    <a:bodyPr/>
                    <a:lstStyle/>
                    <a:p>
                      <a:pPr indent="347345" algn="just">
                        <a:spcBef>
                          <a:spcPts val="300"/>
                        </a:spcBef>
                        <a:spcAft>
                          <a:spcPts val="300"/>
                        </a:spcAft>
                        <a:tabLst>
                          <a:tab pos="342900" algn="l"/>
                          <a:tab pos="685800" algn="l"/>
                          <a:tab pos="1028700" algn="l"/>
                        </a:tabLst>
                      </a:pPr>
                      <a:r>
                        <a:rPr lang="en-GB" sz="1400">
                          <a:solidFill>
                            <a:srgbClr val="000000"/>
                          </a:solidFill>
                          <a:latin typeface="Arial"/>
                          <a:ea typeface="Times New Roman"/>
                          <a:cs typeface="Arial"/>
                        </a:rPr>
                        <a:t>Robustness</a:t>
                      </a:r>
                    </a:p>
                  </a:txBody>
                  <a:tcPr marL="68580" marR="68580" marT="0" marB="0"/>
                </a:tc>
                <a:tc>
                  <a:txBody>
                    <a:bodyPr/>
                    <a:lstStyle/>
                    <a:p>
                      <a:pPr algn="just">
                        <a:spcBef>
                          <a:spcPts val="300"/>
                        </a:spcBef>
                        <a:spcAft>
                          <a:spcPts val="300"/>
                        </a:spcAft>
                        <a:tabLst>
                          <a:tab pos="342900" algn="l"/>
                          <a:tab pos="685800" algn="l"/>
                          <a:tab pos="1028700" algn="l"/>
                        </a:tabLst>
                      </a:pPr>
                      <a:r>
                        <a:rPr lang="en-GB" sz="1400">
                          <a:solidFill>
                            <a:srgbClr val="000000"/>
                          </a:solidFill>
                          <a:latin typeface="Arial"/>
                          <a:ea typeface="Times New Roman"/>
                          <a:cs typeface="Arial"/>
                        </a:rPr>
                        <a:t>Complexity</a:t>
                      </a: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400" dirty="0" err="1" smtClean="0">
                          <a:solidFill>
                            <a:srgbClr val="000000"/>
                          </a:solidFill>
                          <a:latin typeface="Arial"/>
                          <a:ea typeface="Times New Roman"/>
                          <a:cs typeface="Arial"/>
                        </a:rPr>
                        <a:t>Learnability</a:t>
                      </a:r>
                      <a:endParaRPr lang="en-GB" sz="14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24.3  </a:t>
            </a:r>
            <a:r>
              <a:rPr lang="en-US" dirty="0"/>
              <a:t>Process-based quality</a:t>
            </a:r>
            <a:r>
              <a:rPr lang="en-GB" dirty="0" smtClean="0"/>
              <a:t> </a:t>
            </a:r>
            <a:endParaRPr lang="en-US" dirty="0"/>
          </a:p>
        </p:txBody>
      </p:sp>
      <p:pic>
        <p:nvPicPr>
          <p:cNvPr id="4" name="Content Placeholder 3" descr="24.3 Process-quality.eps"/>
          <p:cNvPicPr>
            <a:picLocks noGrp="1" noChangeAspect="1"/>
          </p:cNvPicPr>
          <p:nvPr>
            <p:ph idx="1"/>
          </p:nvPr>
        </p:nvPicPr>
        <mc:AlternateContent>
          <mc:Choice xmlns:ma="http://schemas.microsoft.com/office/mac/drawingml/2008/main" Requires="ma">
            <p:blipFill>
              <a:blip r:embed="rId2"/>
              <a:srcRect t="-43090" b="-43090"/>
              <a:stretch>
                <a:fillRect/>
              </a:stretch>
            </p:blipFill>
          </mc:Choice>
          <mc:Fallback>
            <p:blipFill>
              <a:blip r:embed="rId3"/>
              <a:srcRect t="-43090" b="-43090"/>
              <a:stretch>
                <a:fillRect/>
              </a:stretch>
            </p:blipFill>
          </mc:Fallback>
        </mc:AlternateConten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24.4  </a:t>
            </a:r>
            <a:r>
              <a:rPr lang="en-US" dirty="0"/>
              <a:t>Product and process standards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72456"/>
          <a:ext cx="8229600" cy="2689859"/>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indent="347345"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Product </a:t>
                      </a:r>
                      <a:r>
                        <a:rPr lang="en-GB" sz="1400" b="1" dirty="0">
                          <a:solidFill>
                            <a:srgbClr val="000000"/>
                          </a:solidFill>
                          <a:latin typeface="Arial"/>
                          <a:ea typeface="Times New Roman"/>
                          <a:cs typeface="Arial"/>
                        </a:rPr>
                        <a:t>standards</a:t>
                      </a: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400" b="1" dirty="0">
                          <a:solidFill>
                            <a:srgbClr val="000000"/>
                          </a:solidFill>
                          <a:latin typeface="Arial"/>
                          <a:ea typeface="Times New Roman"/>
                          <a:cs typeface="Arial"/>
                        </a:rPr>
                        <a:t>Process </a:t>
                      </a:r>
                      <a:r>
                        <a:rPr lang="en-GB" sz="1400" b="1" dirty="0" smtClean="0">
                          <a:solidFill>
                            <a:srgbClr val="000000"/>
                          </a:solidFill>
                          <a:latin typeface="Arial"/>
                          <a:ea typeface="Times New Roman"/>
                          <a:cs typeface="Arial"/>
                        </a:rPr>
                        <a:t>standards</a:t>
                      </a:r>
                      <a:endParaRPr lang="en-GB" sz="1400" b="1" dirty="0">
                        <a:solidFill>
                          <a:srgbClr val="000000"/>
                        </a:solidFill>
                        <a:latin typeface="Arial"/>
                        <a:ea typeface="Times New Roman"/>
                        <a:cs typeface="Arial"/>
                      </a:endParaRPr>
                    </a:p>
                  </a:txBody>
                  <a:tcPr marL="68580" marR="68580" marT="0" marB="0"/>
                </a:tc>
              </a:tr>
              <a:tr h="370840">
                <a:tc>
                  <a:txBody>
                    <a:bodyPr/>
                    <a:lstStyle/>
                    <a:p>
                      <a:pPr indent="347345" algn="l">
                        <a:spcAft>
                          <a:spcPts val="300"/>
                        </a:spcAft>
                        <a:tabLst>
                          <a:tab pos="342900" algn="l"/>
                          <a:tab pos="685800" algn="l"/>
                          <a:tab pos="1028700" algn="l"/>
                        </a:tabLst>
                      </a:pPr>
                      <a:r>
                        <a:rPr lang="en-GB" sz="1400" dirty="0" smtClean="0">
                          <a:solidFill>
                            <a:srgbClr val="000000"/>
                          </a:solidFill>
                          <a:latin typeface="Arial"/>
                          <a:ea typeface="Times New Roman"/>
                          <a:cs typeface="Arial"/>
                        </a:rPr>
                        <a:t>Design </a:t>
                      </a:r>
                      <a:r>
                        <a:rPr lang="en-GB" sz="1400" dirty="0">
                          <a:solidFill>
                            <a:srgbClr val="000000"/>
                          </a:solidFill>
                          <a:latin typeface="Arial"/>
                          <a:ea typeface="Times New Roman"/>
                          <a:cs typeface="Arial"/>
                        </a:rPr>
                        <a:t>review form</a:t>
                      </a:r>
                    </a:p>
                  </a:txBody>
                  <a:tcPr marL="68580" marR="68580" marT="0" marB="0"/>
                </a:tc>
                <a:tc>
                  <a:txBody>
                    <a:bodyPr/>
                    <a:lstStyle/>
                    <a:p>
                      <a:pPr indent="347345" algn="just">
                        <a:spcAft>
                          <a:spcPts val="300"/>
                        </a:spcAft>
                        <a:tabLst>
                          <a:tab pos="342900" algn="l"/>
                          <a:tab pos="685800" algn="l"/>
                          <a:tab pos="1028700" algn="l"/>
                        </a:tabLst>
                      </a:pPr>
                      <a:r>
                        <a:rPr lang="en-GB" sz="1400">
                          <a:solidFill>
                            <a:srgbClr val="000000"/>
                          </a:solidFill>
                          <a:latin typeface="Arial"/>
                          <a:ea typeface="Times New Roman"/>
                          <a:cs typeface="Arial"/>
                        </a:rPr>
                        <a:t>Design review conduct</a:t>
                      </a:r>
                    </a:p>
                  </a:txBody>
                  <a:tcPr marL="68580" marR="68580" marT="0" marB="0"/>
                </a:tc>
              </a:tr>
              <a:tr h="370840">
                <a:tc>
                  <a:txBody>
                    <a:bodyPr/>
                    <a:lstStyle/>
                    <a:p>
                      <a:pPr indent="347345" algn="l">
                        <a:spcAft>
                          <a:spcPts val="300"/>
                        </a:spcAft>
                        <a:tabLst>
                          <a:tab pos="342900" algn="l"/>
                          <a:tab pos="685800" algn="l"/>
                          <a:tab pos="1028700" algn="l"/>
                        </a:tabLst>
                      </a:pPr>
                      <a:r>
                        <a:rPr lang="en-GB" sz="1400">
                          <a:solidFill>
                            <a:srgbClr val="000000"/>
                          </a:solidFill>
                          <a:latin typeface="Arial"/>
                          <a:ea typeface="Times New Roman"/>
                          <a:cs typeface="Arial"/>
                        </a:rPr>
                        <a:t>Requirements document  </a:t>
                      </a:r>
                    </a:p>
                    <a:p>
                      <a:pPr indent="347345" algn="l">
                        <a:spcAft>
                          <a:spcPts val="300"/>
                        </a:spcAft>
                        <a:tabLst>
                          <a:tab pos="342900" algn="l"/>
                          <a:tab pos="685800" algn="l"/>
                          <a:tab pos="1028700" algn="l"/>
                        </a:tabLst>
                      </a:pPr>
                      <a:r>
                        <a:rPr lang="en-GB" sz="1400">
                          <a:solidFill>
                            <a:srgbClr val="000000"/>
                          </a:solidFill>
                          <a:latin typeface="Arial"/>
                          <a:ea typeface="Times New Roman"/>
                          <a:cs typeface="Arial"/>
                        </a:rPr>
                        <a:t>structure</a:t>
                      </a:r>
                    </a:p>
                  </a:txBody>
                  <a:tcPr marL="68580" marR="68580" marT="0" marB="0"/>
                </a:tc>
                <a:tc>
                  <a:txBody>
                    <a:bodyPr/>
                    <a:lstStyle/>
                    <a:p>
                      <a:pPr indent="347345" algn="just">
                        <a:spcAft>
                          <a:spcPts val="300"/>
                        </a:spcAft>
                        <a:tabLst>
                          <a:tab pos="342900" algn="l"/>
                          <a:tab pos="685800" algn="l"/>
                          <a:tab pos="1028700" algn="l"/>
                        </a:tabLst>
                      </a:pPr>
                      <a:r>
                        <a:rPr lang="en-GB" sz="1400">
                          <a:solidFill>
                            <a:srgbClr val="000000"/>
                          </a:solidFill>
                          <a:latin typeface="Arial"/>
                          <a:ea typeface="Times New Roman"/>
                          <a:cs typeface="Arial"/>
                        </a:rPr>
                        <a:t>Submission of new code for </a:t>
                      </a:r>
                    </a:p>
                    <a:p>
                      <a:pPr indent="347345" algn="just">
                        <a:spcAft>
                          <a:spcPts val="300"/>
                        </a:spcAft>
                        <a:tabLst>
                          <a:tab pos="342900" algn="l"/>
                          <a:tab pos="685800" algn="l"/>
                          <a:tab pos="1028700" algn="l"/>
                        </a:tabLst>
                      </a:pPr>
                      <a:r>
                        <a:rPr lang="en-GB" sz="1400">
                          <a:solidFill>
                            <a:srgbClr val="000000"/>
                          </a:solidFill>
                          <a:latin typeface="Arial"/>
                          <a:ea typeface="Times New Roman"/>
                          <a:cs typeface="Arial"/>
                        </a:rPr>
                        <a:t>system building</a:t>
                      </a:r>
                    </a:p>
                  </a:txBody>
                  <a:tcPr marL="68580" marR="68580" marT="0" marB="0"/>
                </a:tc>
              </a:tr>
              <a:tr h="370840">
                <a:tc>
                  <a:txBody>
                    <a:bodyPr/>
                    <a:lstStyle/>
                    <a:p>
                      <a:pPr indent="347345" algn="l">
                        <a:spcAft>
                          <a:spcPts val="300"/>
                        </a:spcAft>
                        <a:tabLst>
                          <a:tab pos="342900" algn="l"/>
                          <a:tab pos="685800" algn="l"/>
                          <a:tab pos="1028700" algn="l"/>
                        </a:tabLst>
                      </a:pPr>
                      <a:r>
                        <a:rPr lang="en-GB" sz="1400">
                          <a:solidFill>
                            <a:srgbClr val="000000"/>
                          </a:solidFill>
                          <a:latin typeface="Arial"/>
                          <a:ea typeface="Times New Roman"/>
                          <a:cs typeface="Arial"/>
                        </a:rPr>
                        <a:t>Method header format</a:t>
                      </a:r>
                    </a:p>
                  </a:txBody>
                  <a:tcPr marL="68580" marR="68580" marT="0" marB="0"/>
                </a:tc>
                <a:tc>
                  <a:txBody>
                    <a:bodyPr/>
                    <a:lstStyle/>
                    <a:p>
                      <a:pPr indent="347345" algn="just">
                        <a:spcAft>
                          <a:spcPts val="300"/>
                        </a:spcAft>
                        <a:tabLst>
                          <a:tab pos="342900" algn="l"/>
                          <a:tab pos="685800" algn="l"/>
                          <a:tab pos="1028700" algn="l"/>
                        </a:tabLst>
                      </a:pPr>
                      <a:r>
                        <a:rPr lang="en-GB" sz="1400">
                          <a:solidFill>
                            <a:srgbClr val="000000"/>
                          </a:solidFill>
                          <a:latin typeface="Arial"/>
                          <a:ea typeface="Times New Roman"/>
                          <a:cs typeface="Arial"/>
                        </a:rPr>
                        <a:t>Version release process</a:t>
                      </a:r>
                    </a:p>
                  </a:txBody>
                  <a:tcPr marL="68580" marR="68580" marT="0" marB="0"/>
                </a:tc>
              </a:tr>
              <a:tr h="370840">
                <a:tc>
                  <a:txBody>
                    <a:bodyPr/>
                    <a:lstStyle/>
                    <a:p>
                      <a:pPr indent="347345" algn="l">
                        <a:spcAft>
                          <a:spcPts val="300"/>
                        </a:spcAft>
                        <a:tabLst>
                          <a:tab pos="342900" algn="l"/>
                          <a:tab pos="685800" algn="l"/>
                          <a:tab pos="1028700" algn="l"/>
                        </a:tabLst>
                      </a:pPr>
                      <a:r>
                        <a:rPr lang="en-GB" sz="1400">
                          <a:solidFill>
                            <a:srgbClr val="000000"/>
                          </a:solidFill>
                          <a:latin typeface="Arial"/>
                          <a:ea typeface="Times New Roman"/>
                          <a:cs typeface="Arial"/>
                        </a:rPr>
                        <a:t>Java programming style</a:t>
                      </a:r>
                    </a:p>
                  </a:txBody>
                  <a:tcPr marL="68580" marR="68580" marT="0" marB="0"/>
                </a:tc>
                <a:tc>
                  <a:txBody>
                    <a:bodyPr/>
                    <a:lstStyle/>
                    <a:p>
                      <a:pPr indent="347345" algn="just">
                        <a:spcAft>
                          <a:spcPts val="300"/>
                        </a:spcAft>
                        <a:tabLst>
                          <a:tab pos="342900" algn="l"/>
                          <a:tab pos="685800" algn="l"/>
                          <a:tab pos="1028700" algn="l"/>
                        </a:tabLst>
                      </a:pPr>
                      <a:r>
                        <a:rPr lang="en-GB" sz="1400">
                          <a:solidFill>
                            <a:srgbClr val="000000"/>
                          </a:solidFill>
                          <a:latin typeface="Arial"/>
                          <a:ea typeface="Times New Roman"/>
                          <a:cs typeface="Arial"/>
                        </a:rPr>
                        <a:t>Project plan approval process</a:t>
                      </a:r>
                    </a:p>
                  </a:txBody>
                  <a:tcPr marL="68580" marR="68580" marT="0" marB="0"/>
                </a:tc>
              </a:tr>
              <a:tr h="370840">
                <a:tc>
                  <a:txBody>
                    <a:bodyPr/>
                    <a:lstStyle/>
                    <a:p>
                      <a:pPr indent="347345" algn="l">
                        <a:spcAft>
                          <a:spcPts val="300"/>
                        </a:spcAft>
                        <a:tabLst>
                          <a:tab pos="342900" algn="l"/>
                          <a:tab pos="685800" algn="l"/>
                          <a:tab pos="1028700" algn="l"/>
                        </a:tabLst>
                      </a:pPr>
                      <a:r>
                        <a:rPr lang="en-GB" sz="1400">
                          <a:solidFill>
                            <a:srgbClr val="000000"/>
                          </a:solidFill>
                          <a:latin typeface="Arial"/>
                          <a:ea typeface="Times New Roman"/>
                          <a:cs typeface="Arial"/>
                        </a:rPr>
                        <a:t>Project plan format</a:t>
                      </a:r>
                    </a:p>
                  </a:txBody>
                  <a:tcPr marL="68580" marR="68580" marT="0" marB="0"/>
                </a:tc>
                <a:tc>
                  <a:txBody>
                    <a:bodyPr/>
                    <a:lstStyle/>
                    <a:p>
                      <a:pPr indent="347345" algn="just">
                        <a:spcAft>
                          <a:spcPts val="300"/>
                        </a:spcAft>
                        <a:tabLst>
                          <a:tab pos="342900" algn="l"/>
                          <a:tab pos="685800" algn="l"/>
                          <a:tab pos="1028700" algn="l"/>
                        </a:tabLst>
                      </a:pPr>
                      <a:r>
                        <a:rPr lang="en-GB" sz="1400">
                          <a:solidFill>
                            <a:srgbClr val="000000"/>
                          </a:solidFill>
                          <a:latin typeface="Arial"/>
                          <a:ea typeface="Times New Roman"/>
                          <a:cs typeface="Arial"/>
                        </a:rPr>
                        <a:t>Change control process</a:t>
                      </a:r>
                    </a:p>
                  </a:txBody>
                  <a:tcPr marL="68580" marR="68580" marT="0" marB="0"/>
                </a:tc>
              </a:tr>
              <a:tr h="370840">
                <a:tc>
                  <a:txBody>
                    <a:bodyPr/>
                    <a:lstStyle/>
                    <a:p>
                      <a:pPr indent="347345" algn="l">
                        <a:spcAft>
                          <a:spcPts val="300"/>
                        </a:spcAft>
                        <a:tabLst>
                          <a:tab pos="342900" algn="l"/>
                          <a:tab pos="685800" algn="l"/>
                          <a:tab pos="1028700" algn="l"/>
                        </a:tabLst>
                      </a:pPr>
                      <a:r>
                        <a:rPr lang="en-GB" sz="1400">
                          <a:solidFill>
                            <a:srgbClr val="000000"/>
                          </a:solidFill>
                          <a:latin typeface="Arial"/>
                          <a:ea typeface="Times New Roman"/>
                          <a:cs typeface="Arial"/>
                        </a:rPr>
                        <a:t>Change request form</a:t>
                      </a:r>
                    </a:p>
                  </a:txBody>
                  <a:tcPr marL="68580" marR="68580" marT="0" marB="0"/>
                </a:tc>
                <a:tc>
                  <a:txBody>
                    <a:bodyPr/>
                    <a:lstStyle/>
                    <a:p>
                      <a:pPr indent="347345" algn="just">
                        <a:spcAft>
                          <a:spcPts val="300"/>
                        </a:spcAft>
                        <a:tabLst>
                          <a:tab pos="342900" algn="l"/>
                          <a:tab pos="685800" algn="l"/>
                          <a:tab pos="1028700" algn="l"/>
                        </a:tabLst>
                      </a:pPr>
                      <a:r>
                        <a:rPr lang="en-GB" sz="1400" dirty="0">
                          <a:solidFill>
                            <a:srgbClr val="000000"/>
                          </a:solidFill>
                          <a:latin typeface="Arial"/>
                          <a:ea typeface="Times New Roman"/>
                          <a:cs typeface="Arial"/>
                        </a:rPr>
                        <a:t>Test recording </a:t>
                      </a:r>
                      <a:r>
                        <a:rPr lang="en-GB" sz="1400" dirty="0" smtClean="0">
                          <a:solidFill>
                            <a:srgbClr val="000000"/>
                          </a:solidFill>
                          <a:latin typeface="Arial"/>
                          <a:ea typeface="Times New Roman"/>
                          <a:cs typeface="Arial"/>
                        </a:rPr>
                        <a:t>process</a:t>
                      </a:r>
                      <a:endParaRPr lang="en-GB" sz="14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24.5  </a:t>
            </a:r>
            <a:r>
              <a:rPr lang="en-US" dirty="0"/>
              <a:t>ISO 9001 core processes</a:t>
            </a:r>
            <a:r>
              <a:rPr lang="en-GB" dirty="0" smtClean="0"/>
              <a:t> </a:t>
            </a:r>
            <a:endParaRPr lang="en-US" dirty="0"/>
          </a:p>
        </p:txBody>
      </p:sp>
      <p:pic>
        <p:nvPicPr>
          <p:cNvPr id="4" name="Content Placeholder 3" descr="24.5 ISO9001-processes.eps"/>
          <p:cNvPicPr>
            <a:picLocks noGrp="1" noChangeAspect="1"/>
          </p:cNvPicPr>
          <p:nvPr>
            <p:ph idx="1"/>
          </p:nvPr>
        </p:nvPicPr>
        <mc:AlternateContent>
          <mc:Choice xmlns:ma="http://schemas.microsoft.com/office/mac/drawingml/2008/main" Requires="ma">
            <p:blipFill>
              <a:blip r:embed="rId2"/>
              <a:srcRect l="-35418" r="-35418"/>
              <a:stretch>
                <a:fillRect/>
              </a:stretch>
            </p:blipFill>
          </mc:Choice>
          <mc:Fallback>
            <p:blipFill>
              <a:blip r:embed="rId3"/>
              <a:srcRect l="-35418" r="-35418"/>
              <a:stretch>
                <a:fillRect/>
              </a:stretch>
            </p:blipFill>
          </mc:Fallback>
        </mc:AlternateConten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24.6  </a:t>
            </a:r>
            <a:r>
              <a:rPr lang="en-US" dirty="0"/>
              <a:t>ISO 9001 and quality management</a:t>
            </a:r>
            <a:r>
              <a:rPr lang="en-GB" dirty="0" smtClean="0"/>
              <a:t> </a:t>
            </a:r>
            <a:endParaRPr lang="en-US" dirty="0"/>
          </a:p>
        </p:txBody>
      </p:sp>
      <p:pic>
        <p:nvPicPr>
          <p:cNvPr id="4" name="Content Placeholder 3" descr="24.6 IS0-9001-QM.eps"/>
          <p:cNvPicPr>
            <a:picLocks noGrp="1" noChangeAspect="1"/>
          </p:cNvPicPr>
          <p:nvPr>
            <p:ph idx="1"/>
          </p:nvPr>
        </p:nvPicPr>
        <mc:AlternateContent>
          <mc:Choice xmlns:ma="http://schemas.microsoft.com/office/mac/drawingml/2008/main" Requires="ma">
            <p:blipFill>
              <a:blip r:embed="rId2"/>
              <a:srcRect l="-4440" r="-4440"/>
              <a:stretch>
                <a:fillRect/>
              </a:stretch>
            </p:blipFill>
          </mc:Choice>
          <mc:Fallback>
            <p:blipFill>
              <a:blip r:embed="rId3"/>
              <a:srcRect l="-4440" r="-4440"/>
              <a:stretch>
                <a:fillRect/>
              </a:stretch>
            </p:blipFill>
          </mc:Fallback>
        </mc:AlternateConten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24.7  </a:t>
            </a:r>
            <a:r>
              <a:rPr lang="en-US" dirty="0"/>
              <a:t>The software review process</a:t>
            </a:r>
            <a:r>
              <a:rPr lang="en-GB" dirty="0" smtClean="0"/>
              <a:t> </a:t>
            </a:r>
            <a:endParaRPr lang="en-US" dirty="0"/>
          </a:p>
        </p:txBody>
      </p:sp>
      <p:pic>
        <p:nvPicPr>
          <p:cNvPr id="4" name="Content Placeholder 3" descr="24.7 Review-process.eps"/>
          <p:cNvPicPr>
            <a:picLocks noGrp="1" noChangeAspect="1"/>
          </p:cNvPicPr>
          <p:nvPr>
            <p:ph idx="1"/>
          </p:nvPr>
        </p:nvPicPr>
        <mc:AlternateContent>
          <mc:Choice xmlns:ma="http://schemas.microsoft.com/office/mac/drawingml/2008/main" Requires="ma">
            <p:blipFill>
              <a:blip r:embed="rId2"/>
              <a:srcRect t="-75480" b="-75480"/>
              <a:stretch>
                <a:fillRect/>
              </a:stretch>
            </p:blipFill>
          </mc:Choice>
          <mc:Fallback>
            <p:blipFill>
              <a:blip r:embed="rId3"/>
              <a:srcRect t="-75480" b="-75480"/>
              <a:stretch>
                <a:fillRect/>
              </a:stretch>
            </p:blipFill>
          </mc:Fallback>
        </mc:AlternateConten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24.8  </a:t>
            </a:r>
            <a:r>
              <a:rPr lang="en-US" dirty="0"/>
              <a:t>An inspection checklist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296958"/>
          <a:ext cx="8229600" cy="5247640"/>
        </p:xfrm>
        <a:graphic>
          <a:graphicData uri="http://schemas.openxmlformats.org/drawingml/2006/table">
            <a:tbl>
              <a:tblPr firstRow="1" bandRow="1">
                <a:tableStyleId>{5C22544A-7EE6-4342-B048-85BDC9FD1C3A}</a:tableStyleId>
              </a:tblPr>
              <a:tblGrid>
                <a:gridCol w="2542383"/>
                <a:gridCol w="5687217"/>
              </a:tblGrid>
              <a:tr h="370840">
                <a:tc>
                  <a:txBody>
                    <a:bodyPr/>
                    <a:lstStyle/>
                    <a:p>
                      <a:pPr algn="just">
                        <a:spcAft>
                          <a:spcPts val="0"/>
                        </a:spcAft>
                      </a:pPr>
                      <a:r>
                        <a:rPr lang="en-US" sz="1400" b="1" dirty="0" smtClean="0">
                          <a:solidFill>
                            <a:srgbClr val="000000"/>
                          </a:solidFill>
                          <a:latin typeface="Arial"/>
                          <a:ea typeface="Times New Roman"/>
                          <a:cs typeface="Arial"/>
                        </a:rPr>
                        <a:t>Fault </a:t>
                      </a:r>
                      <a:r>
                        <a:rPr lang="en-US" sz="1400" b="1" dirty="0">
                          <a:solidFill>
                            <a:srgbClr val="000000"/>
                          </a:solidFill>
                          <a:latin typeface="Arial"/>
                          <a:ea typeface="Times New Roman"/>
                          <a:cs typeface="Arial"/>
                        </a:rPr>
                        <a:t>class</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a:solidFill>
                            <a:srgbClr val="000000"/>
                          </a:solidFill>
                          <a:latin typeface="Arial"/>
                          <a:ea typeface="Times New Roman"/>
                          <a:cs typeface="Arial"/>
                        </a:rPr>
                        <a:t>Inspection </a:t>
                      </a:r>
                      <a:r>
                        <a:rPr lang="en-US" sz="1400" b="1" dirty="0" smtClean="0">
                          <a:solidFill>
                            <a:srgbClr val="000000"/>
                          </a:solidFill>
                          <a:latin typeface="Arial"/>
                          <a:ea typeface="Times New Roman"/>
                          <a:cs typeface="Arial"/>
                        </a:rPr>
                        <a:t>check</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200" dirty="0" smtClean="0">
                          <a:solidFill>
                            <a:srgbClr val="000000"/>
                          </a:solidFill>
                          <a:latin typeface="Arial"/>
                          <a:ea typeface="Times New Roman"/>
                          <a:cs typeface="Arial"/>
                        </a:rPr>
                        <a:t>Data </a:t>
                      </a:r>
                      <a:r>
                        <a:rPr lang="en-US" sz="1200" dirty="0">
                          <a:solidFill>
                            <a:srgbClr val="000000"/>
                          </a:solidFill>
                          <a:latin typeface="Arial"/>
                          <a:ea typeface="Times New Roman"/>
                          <a:cs typeface="Arial"/>
                        </a:rPr>
                        <a:t>faults</a:t>
                      </a:r>
                      <a:endParaRPr lang="en-GB" sz="12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Are all program variables initialized before their values are used?</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Have all constants been named?</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Should the upper bound of arrays be equal to the size of the array or Size -1?</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If character strings are used, is a delimiter explicitly assigned?</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Is there any possibility of buffer overflow? </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Control faults</a:t>
                      </a:r>
                      <a:endParaRPr lang="en-GB" sz="12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For each conditional statement, is the condition correct?</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Is each loop certain to terminate?</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Are compound statements correctly bracketed?</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In case statements, are all possible cases accounted for?</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If a break is required after each case in case statements, has it been included?</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Input/output faults</a:t>
                      </a:r>
                      <a:endParaRPr lang="en-GB" sz="12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Are all input variables used?</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Are all output variables assigned a value before they are output?</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Can unexpected inputs cause corruption?</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Interface faults</a:t>
                      </a:r>
                      <a:endParaRPr lang="en-GB" sz="12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Do all function and method calls have the correct number of parameters?</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Do formal and actual parameter types match? </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Are the parameters in the right order? </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If components access shared memory, do they have the same model of the shared memory structure?</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Storage management faults</a:t>
                      </a:r>
                      <a:endParaRPr lang="en-GB" sz="12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If a linked structure is modified, have all links been correctly reassigned?</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If dynamic storage is used, has space been allocated correctly?</a:t>
                      </a:r>
                      <a:endParaRPr lang="en-GB" sz="12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200">
                          <a:solidFill>
                            <a:srgbClr val="000000"/>
                          </a:solidFill>
                          <a:latin typeface="Arial"/>
                          <a:ea typeface="Times New Roman"/>
                          <a:cs typeface="Arial"/>
                        </a:rPr>
                        <a:t>Is space explicitly deallocated after it is no longer required?</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Exception management faults</a:t>
                      </a:r>
                      <a:endParaRPr lang="en-GB" sz="12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200" dirty="0">
                          <a:solidFill>
                            <a:srgbClr val="000000"/>
                          </a:solidFill>
                          <a:latin typeface="Arial"/>
                          <a:ea typeface="Times New Roman"/>
                          <a:cs typeface="Arial"/>
                        </a:rPr>
                        <a:t>Have all possible error conditions been taken into account</a:t>
                      </a:r>
                      <a:r>
                        <a:rPr lang="en-US"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TotalTime>
  <Words>1167</Words>
  <Application>Microsoft Macintosh PowerPoint</Application>
  <PresentationFormat>On-screen Show (4:3)</PresentationFormat>
  <Paragraphs>102</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Figures – Chapter 24</vt:lpstr>
      <vt:lpstr>Figure 24.1  Quality management and software development </vt:lpstr>
      <vt:lpstr>Figure 24.2  Quality management and software development </vt:lpstr>
      <vt:lpstr>Figure 24.3  Process-based quality </vt:lpstr>
      <vt:lpstr>Figure 24.4  Product and process standards </vt:lpstr>
      <vt:lpstr>Figure 24.5  ISO 9001 core processes </vt:lpstr>
      <vt:lpstr>Figure 24.6  ISO 9001 and quality management </vt:lpstr>
      <vt:lpstr>Figure 24.7  The software review process </vt:lpstr>
      <vt:lpstr>Figure 24.8  An inspection checklist </vt:lpstr>
      <vt:lpstr>Figure 24.9  Predictor and control measurements </vt:lpstr>
      <vt:lpstr>Figure 24.10  Relationships between internal and external software </vt:lpstr>
      <vt:lpstr>Figure 24.11 Static software product metrics</vt:lpstr>
      <vt:lpstr>Figure 24.12  The CK object-oriented metrics suite </vt:lpstr>
      <vt:lpstr>Figure 24.13  The process of product measurement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24</dc:title>
  <dc:creator>Ian Sommerville</dc:creator>
  <cp:lastModifiedBy>Ian Sommerville</cp:lastModifiedBy>
  <cp:revision>1</cp:revision>
  <dcterms:created xsi:type="dcterms:W3CDTF">2009-11-30T20:53:32Z</dcterms:created>
  <dcterms:modified xsi:type="dcterms:W3CDTF">2009-11-30T21:14:35Z</dcterms:modified>
</cp:coreProperties>
</file>