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CC72BC3-A9E3-764C-800D-86DD1448A6BC}"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C72BC3-A9E3-764C-800D-86DD1448A6BC}"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C72BC3-A9E3-764C-800D-86DD1448A6BC}"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CC72BC3-A9E3-764C-800D-86DD1448A6BC}"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CC72BC3-A9E3-764C-800D-86DD1448A6BC}" type="datetimeFigureOut">
              <a:rPr lang="en-US" smtClean="0"/>
              <a:t>11/30/09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CC72BC3-A9E3-764C-800D-86DD1448A6BC}"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CC72BC3-A9E3-764C-800D-86DD1448A6BC}" type="datetimeFigureOut">
              <a:rPr lang="en-US" smtClean="0"/>
              <a:t>11/30/09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CC72BC3-A9E3-764C-800D-86DD1448A6BC}" type="datetimeFigureOut">
              <a:rPr lang="en-US" smtClean="0"/>
              <a:t>11/30/09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72BC3-A9E3-764C-800D-86DD1448A6BC}" type="datetimeFigureOut">
              <a:rPr lang="en-US" smtClean="0"/>
              <a:t>11/30/09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CC72BC3-A9E3-764C-800D-86DD1448A6BC}"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CC72BC3-A9E3-764C-800D-86DD1448A6BC}" type="datetimeFigureOut">
              <a:rPr lang="en-US" smtClean="0"/>
              <a:t>11/30/09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50273-F455-7D4F-8782-207C524666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72BC3-A9E3-764C-800D-86DD1448A6BC}" type="datetimeFigureOut">
              <a:rPr lang="en-US" smtClean="0"/>
              <a:t>11/30/09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50273-F455-7D4F-8782-207C524666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23</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23.9  </a:t>
            </a:r>
            <a:r>
              <a:rPr lang="en-US" dirty="0"/>
              <a:t>Estimate uncertainty</a:t>
            </a:r>
            <a:r>
              <a:rPr lang="en-GB" dirty="0" smtClean="0"/>
              <a:t> </a:t>
            </a:r>
            <a:endParaRPr lang="en-US" dirty="0"/>
          </a:p>
        </p:txBody>
      </p:sp>
      <p:pic>
        <p:nvPicPr>
          <p:cNvPr id="4" name="Content Placeholder 3" descr="23.9 Estimate-refinement.eps"/>
          <p:cNvPicPr>
            <a:picLocks noGrp="1" noChangeAspect="1"/>
          </p:cNvPicPr>
          <p:nvPr>
            <p:ph idx="1"/>
          </p:nvPr>
        </p:nvPicPr>
        <mc:AlternateContent>
          <mc:Choice xmlns:ma="http://schemas.microsoft.com/office/mac/drawingml/2008/main" Requires="ma">
            <p:blipFill>
              <a:blip r:embed="rId2"/>
              <a:srcRect l="-5286" r="-5286"/>
              <a:stretch>
                <a:fillRect/>
              </a:stretch>
            </p:blipFill>
          </mc:Choice>
          <mc:Fallback>
            <p:blipFill>
              <a:blip r:embed="rId3"/>
              <a:srcRect l="-5286" r="-5286"/>
              <a:stretch>
                <a:fillRect/>
              </a:stretch>
            </p:blipFill>
          </mc:Fallback>
        </mc:AlternateConten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23.10 </a:t>
            </a:r>
            <a:r>
              <a:rPr lang="en-US" dirty="0"/>
              <a:t>COCOMO estimation models</a:t>
            </a:r>
            <a:r>
              <a:rPr lang="en-GB" dirty="0" smtClean="0"/>
              <a:t> </a:t>
            </a:r>
            <a:endParaRPr lang="en-US" dirty="0"/>
          </a:p>
        </p:txBody>
      </p:sp>
      <p:pic>
        <p:nvPicPr>
          <p:cNvPr id="4" name="Content Placeholder 3" descr="23.10 COCOMO-models.eps"/>
          <p:cNvPicPr>
            <a:picLocks noGrp="1" noChangeAspect="1"/>
          </p:cNvPicPr>
          <p:nvPr>
            <p:ph idx="1"/>
          </p:nvPr>
        </p:nvPicPr>
        <mc:AlternateContent>
          <mc:Choice xmlns:ma="http://schemas.microsoft.com/office/mac/drawingml/2008/main" Requires="ma">
            <p:blipFill>
              <a:blip r:embed="rId2"/>
              <a:srcRect l="-3410" r="-3410"/>
              <a:stretch>
                <a:fillRect/>
              </a:stretch>
            </p:blipFill>
          </mc:Choice>
          <mc:Fallback>
            <p:blipFill>
              <a:blip r:embed="rId3"/>
              <a:srcRect l="-3410" r="-3410"/>
              <a:stretch>
                <a:fillRect/>
              </a:stretch>
            </p:blipFill>
          </mc:Fallback>
        </mc:AlternateConten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23.11  </a:t>
            </a:r>
            <a:r>
              <a:rPr lang="en-US" dirty="0"/>
              <a:t>Application-point </a:t>
            </a:r>
            <a:r>
              <a:rPr lang="en-US" dirty="0" smtClean="0"/>
              <a:t>productivity</a:t>
            </a:r>
            <a:endParaRPr lang="en-US" dirty="0"/>
          </a:p>
        </p:txBody>
      </p:sp>
      <p:graphicFrame>
        <p:nvGraphicFramePr>
          <p:cNvPr id="4" name="Content Placeholder 3"/>
          <p:cNvGraphicFramePr>
            <a:graphicFrameLocks noGrp="1"/>
          </p:cNvGraphicFramePr>
          <p:nvPr>
            <p:ph idx="1"/>
          </p:nvPr>
        </p:nvGraphicFramePr>
        <p:xfrm>
          <a:off x="457200" y="2529839"/>
          <a:ext cx="8229600" cy="1859279"/>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a:spcAft>
                          <a:spcPts val="0"/>
                        </a:spcAft>
                      </a:pPr>
                      <a:r>
                        <a:rPr lang="en-US" sz="1400" dirty="0" smtClean="0">
                          <a:solidFill>
                            <a:srgbClr val="000000"/>
                          </a:solidFill>
                          <a:latin typeface="Arial"/>
                          <a:ea typeface="Times New Roman"/>
                          <a:cs typeface="Arial"/>
                        </a:rPr>
                        <a:t>Developer’s </a:t>
                      </a:r>
                      <a:r>
                        <a:rPr lang="en-US" sz="1400" dirty="0">
                          <a:solidFill>
                            <a:srgbClr val="000000"/>
                          </a:solidFill>
                          <a:latin typeface="Arial"/>
                          <a:ea typeface="Times New Roman"/>
                          <a:cs typeface="Arial"/>
                        </a:rPr>
                        <a:t>experience and capability</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a:solidFill>
                            <a:srgbClr val="000000"/>
                          </a:solidFill>
                          <a:latin typeface="Arial"/>
                          <a:ea typeface="Times New Roman"/>
                          <a:cs typeface="Arial"/>
                        </a:rPr>
                        <a:t>ICASE maturity and capability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Low</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PROD (NAP/month)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4</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7</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13</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25</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smtClean="0">
                          <a:solidFill>
                            <a:srgbClr val="000000"/>
                          </a:solidFill>
                          <a:latin typeface="Arial"/>
                          <a:ea typeface="Times New Roman"/>
                          <a:cs typeface="Arial"/>
                        </a:rPr>
                        <a:t>50</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23.12  </a:t>
            </a:r>
            <a:r>
              <a:rPr lang="en-US" dirty="0"/>
              <a:t>Scale</a:t>
            </a:r>
            <a:r>
              <a:rPr lang="en-US" b="1" dirty="0"/>
              <a:t> </a:t>
            </a:r>
            <a:r>
              <a:rPr lang="en-US" dirty="0"/>
              <a:t>factors used in the exponent computation in the post-architecture model</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053839"/>
        </p:xfrm>
        <a:graphic>
          <a:graphicData uri="http://schemas.openxmlformats.org/drawingml/2006/table">
            <a:tbl>
              <a:tblPr firstRow="1" bandRow="1">
                <a:tableStyleId>{5C22544A-7EE6-4342-B048-85BDC9FD1C3A}</a:tableStyleId>
              </a:tblPr>
              <a:tblGrid>
                <a:gridCol w="2501848"/>
                <a:gridCol w="5727752"/>
              </a:tblGrid>
              <a:tr h="370840">
                <a:tc>
                  <a:txBody>
                    <a:bodyPr/>
                    <a:lstStyle/>
                    <a:p>
                      <a:pPr algn="just">
                        <a:spcAft>
                          <a:spcPts val="0"/>
                        </a:spcAft>
                      </a:pPr>
                      <a:r>
                        <a:rPr lang="en-US" sz="1400" b="1" dirty="0" smtClean="0">
                          <a:solidFill>
                            <a:srgbClr val="000000"/>
                          </a:solidFill>
                          <a:latin typeface="Arial"/>
                          <a:ea typeface="Times New Roman"/>
                          <a:cs typeface="Arial"/>
                        </a:rPr>
                        <a:t>Scale </a:t>
                      </a:r>
                      <a:r>
                        <a:rPr lang="en-US" sz="1400" b="1" dirty="0">
                          <a:solidFill>
                            <a:srgbClr val="000000"/>
                          </a:solidFill>
                          <a:latin typeface="Arial"/>
                          <a:ea typeface="Times New Roman"/>
                          <a:cs typeface="Arial"/>
                        </a:rPr>
                        <a:t>factor</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US" sz="1400" dirty="0" err="1" smtClean="0">
                          <a:solidFill>
                            <a:srgbClr val="000000"/>
                          </a:solidFill>
                          <a:latin typeface="Arial"/>
                          <a:ea typeface="Times New Roman"/>
                          <a:cs typeface="Arial"/>
                        </a:rPr>
                        <a:t>Precedentedness</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previous experience of the organization with this type of project. Very low means no previous experience; extra-high means that the organization is completely familiar with this application domain.</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Development flexibility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degree of flexibility in the development process. Very low means a prescribed process is used; extra-high means that the client sets only general goals.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Architecture/risk resolution</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extent of risk analysis carried out. Very low means little analysis; extra-high means a complete and thorough risk analysis.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Team cohesion</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how well the development team knows each other and work together. Very low means very difficult interactions; extra-high means an integrated and effective team with no communication problems.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Process maturity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process maturity of the organization. The computation of this value depends on the CMM Maturity Questionnaire, but an estimate can be achieved by subtracting the CMM process maturity level from 5</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748"/>
            <a:ext cx="2137034" cy="1535698"/>
          </a:xfrm>
        </p:spPr>
        <p:txBody>
          <a:bodyPr>
            <a:normAutofit fontScale="90000"/>
          </a:bodyPr>
          <a:lstStyle/>
          <a:p>
            <a:r>
              <a:rPr lang="en-US" dirty="0" smtClean="0"/>
              <a:t>Figure 23.13 </a:t>
            </a:r>
            <a:r>
              <a:rPr lang="en-US" dirty="0"/>
              <a:t>The effect of cost drivers on effort estimates</a:t>
            </a:r>
            <a:r>
              <a:rPr lang="en-GB" dirty="0" smtClean="0"/>
              <a:t> </a:t>
            </a:r>
            <a:endParaRPr lang="en-US" dirty="0"/>
          </a:p>
        </p:txBody>
      </p:sp>
      <p:graphicFrame>
        <p:nvGraphicFramePr>
          <p:cNvPr id="4" name="Content Placeholder 3"/>
          <p:cNvGraphicFramePr>
            <a:graphicFrameLocks noGrp="1"/>
          </p:cNvGraphicFramePr>
          <p:nvPr>
            <p:ph idx="1"/>
          </p:nvPr>
        </p:nvGraphicFramePr>
        <p:xfrm>
          <a:off x="2932026" y="274638"/>
          <a:ext cx="5754775" cy="6182359"/>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System size (including factors for reuse and requirements volatility)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128,000 DSI</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Initial COCOMO estimate without cost drivers</a:t>
                      </a:r>
                      <a:endParaRPr lang="en-GB" sz="140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a:solidFill>
                            <a:srgbClr val="000000"/>
                          </a:solidFill>
                          <a:latin typeface="Arial"/>
                          <a:ea typeface="Times New Roman"/>
                          <a:cs typeface="Arial"/>
                        </a:rPr>
                        <a:t>730 person-months</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300"/>
                        </a:spcAft>
                      </a:pPr>
                      <a:r>
                        <a:rPr lang="en-US" sz="1400">
                          <a:solidFill>
                            <a:srgbClr val="000000"/>
                          </a:solidFill>
                          <a:latin typeface="Arial"/>
                          <a:ea typeface="Times New Roman"/>
                          <a:cs typeface="Arial"/>
                        </a:rPr>
                        <a:t>Reliability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High, multiplier = 1.21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Low, multiplier = 1.12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Accelerated, multiplier = 1.29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Adjusted COCOMO estimate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b="1">
                          <a:solidFill>
                            <a:srgbClr val="000000"/>
                          </a:solidFill>
                          <a:latin typeface="Arial"/>
                          <a:ea typeface="Times New Roman"/>
                          <a:cs typeface="Arial"/>
                        </a:rPr>
                        <a:t>2,306 person-months</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Reliability</a:t>
                      </a:r>
                      <a:endParaRPr lang="en-GB" sz="140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None,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0.72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Normal,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dirty="0">
                          <a:solidFill>
                            <a:srgbClr val="000000"/>
                          </a:solidFill>
                          <a:latin typeface="Arial"/>
                          <a:ea typeface="Times New Roman"/>
                          <a:cs typeface="Arial"/>
                        </a:rPr>
                        <a:t>Adjusted COCOMO estimate</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dirty="0">
                          <a:solidFill>
                            <a:srgbClr val="000000"/>
                          </a:solidFill>
                          <a:latin typeface="Arial"/>
                          <a:ea typeface="Times New Roman"/>
                          <a:cs typeface="Arial"/>
                        </a:rPr>
                        <a:t>295 person-</a:t>
                      </a:r>
                      <a:r>
                        <a:rPr lang="en-US" sz="1400" b="1" dirty="0" smtClean="0">
                          <a:solidFill>
                            <a:srgbClr val="000000"/>
                          </a:solidFill>
                          <a:latin typeface="Arial"/>
                          <a:ea typeface="Times New Roman"/>
                          <a:cs typeface="Arial"/>
                        </a:rPr>
                        <a:t>months</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7502" y="1769806"/>
            <a:ext cx="2028941" cy="2535436"/>
          </a:xfrm>
        </p:spPr>
        <p:txBody>
          <a:bodyPr/>
          <a:lstStyle/>
          <a:p>
            <a:r>
              <a:rPr lang="en-US" dirty="0" smtClean="0"/>
              <a:t>Figure 23.14 </a:t>
            </a:r>
            <a:r>
              <a:rPr lang="en-US" dirty="0"/>
              <a:t>Scheduling example</a:t>
            </a:r>
            <a:r>
              <a:rPr lang="en-GB" dirty="0" smtClean="0"/>
              <a:t> </a:t>
            </a:r>
            <a:endParaRPr lang="en-US" dirty="0"/>
          </a:p>
        </p:txBody>
      </p:sp>
      <p:graphicFrame>
        <p:nvGraphicFramePr>
          <p:cNvPr id="4" name="Content Placeholder 3"/>
          <p:cNvGraphicFramePr>
            <a:graphicFrameLocks noGrp="1"/>
          </p:cNvGraphicFramePr>
          <p:nvPr>
            <p:ph idx="1"/>
          </p:nvPr>
        </p:nvGraphicFramePr>
        <p:xfrm>
          <a:off x="2592039" y="337749"/>
          <a:ext cx="5514943" cy="6304280"/>
        </p:xfrm>
        <a:graphic>
          <a:graphicData uri="http://schemas.openxmlformats.org/drawingml/2006/table">
            <a:tbl>
              <a:tblPr firstRow="1" bandRow="1">
                <a:tableStyleId>{5C22544A-7EE6-4342-B048-85BDC9FD1C3A}</a:tableStyleId>
              </a:tblPr>
              <a:tblGrid>
                <a:gridCol w="1554741"/>
                <a:gridCol w="1528107"/>
                <a:gridCol w="2432095"/>
              </a:tblGrid>
              <a:tr h="370840">
                <a:tc>
                  <a:txBody>
                    <a:bodyPr/>
                    <a:lstStyle/>
                    <a:p>
                      <a:pPr algn="ctr">
                        <a:spcAft>
                          <a:spcPts val="0"/>
                        </a:spcAft>
                      </a:pPr>
                      <a:r>
                        <a:rPr lang="en-GB" sz="1400" b="1" dirty="0" smtClean="0">
                          <a:solidFill>
                            <a:srgbClr val="000000"/>
                          </a:solidFill>
                          <a:latin typeface="Arial"/>
                          <a:ea typeface="Times New Roman"/>
                          <a:cs typeface="Arial"/>
                        </a:rPr>
                        <a:t>Task</a:t>
                      </a:r>
                      <a:endParaRPr lang="en-GB" sz="1400" b="1" dirty="0">
                        <a:solidFill>
                          <a:srgbClr val="000000"/>
                        </a:solidFill>
                        <a:latin typeface="Arial"/>
                        <a:ea typeface="Times New Roman"/>
                        <a:cs typeface="Arial"/>
                      </a:endParaRPr>
                    </a:p>
                  </a:txBody>
                  <a:tcPr marL="73025" marR="73025"/>
                </a:tc>
                <a:tc>
                  <a:txBody>
                    <a:bodyPr/>
                    <a:lstStyle/>
                    <a:p>
                      <a:pPr algn="ctr">
                        <a:spcAft>
                          <a:spcPts val="0"/>
                        </a:spcAft>
                      </a:pPr>
                      <a:r>
                        <a:rPr lang="en-GB" sz="1400" b="1" dirty="0">
                          <a:solidFill>
                            <a:srgbClr val="000000"/>
                          </a:solidFill>
                          <a:latin typeface="Arial"/>
                          <a:ea typeface="Times New Roman"/>
                          <a:cs typeface="Arial"/>
                        </a:rPr>
                        <a:t>Duration</a:t>
                      </a:r>
                    </a:p>
                  </a:txBody>
                  <a:tcPr marL="73025" marR="73025"/>
                </a:tc>
                <a:tc>
                  <a:txBody>
                    <a:bodyPr/>
                    <a:lstStyle/>
                    <a:p>
                      <a:pPr algn="ctr">
                        <a:spcAft>
                          <a:spcPts val="0"/>
                        </a:spcAft>
                      </a:pPr>
                      <a:r>
                        <a:rPr lang="en-GB" sz="1400" b="1" dirty="0" smtClean="0">
                          <a:solidFill>
                            <a:srgbClr val="000000"/>
                          </a:solidFill>
                          <a:latin typeface="Arial"/>
                          <a:ea typeface="Times New Roman"/>
                          <a:cs typeface="Arial"/>
                        </a:rPr>
                        <a:t>Dependencies</a:t>
                      </a:r>
                      <a:endParaRPr lang="en-GB" sz="1400" b="1" dirty="0">
                        <a:solidFill>
                          <a:srgbClr val="000000"/>
                        </a:solidFill>
                        <a:latin typeface="Arial"/>
                        <a:ea typeface="Times New Roman"/>
                        <a:cs typeface="Arial"/>
                      </a:endParaRPr>
                    </a:p>
                  </a:txBody>
                  <a:tcPr marL="73025" marR="73025"/>
                </a:tc>
              </a:tr>
              <a:tr h="370840">
                <a:tc>
                  <a:txBody>
                    <a:bodyPr/>
                    <a:lstStyle/>
                    <a:p>
                      <a:pPr algn="ctr">
                        <a:spcAft>
                          <a:spcPts val="0"/>
                        </a:spcAft>
                      </a:pPr>
                      <a:r>
                        <a:rPr lang="en-GB" sz="1400" dirty="0" smtClean="0">
                          <a:solidFill>
                            <a:srgbClr val="000000"/>
                          </a:solidFill>
                          <a:latin typeface="Arial"/>
                          <a:ea typeface="Times New Roman"/>
                          <a:cs typeface="Arial"/>
                        </a:rPr>
                        <a:t>T1</a:t>
                      </a:r>
                      <a:endParaRPr lang="en-GB" sz="1400" dirty="0">
                        <a:solidFill>
                          <a:srgbClr val="000000"/>
                        </a:solidFill>
                        <a:latin typeface="Arial"/>
                        <a:ea typeface="Times New Roman"/>
                        <a:cs typeface="Arial"/>
                      </a:endParaRPr>
                    </a:p>
                  </a:txBody>
                  <a:tcPr marL="73025" marR="73025" marT="0"/>
                </a:tc>
                <a:tc>
                  <a:txBody>
                    <a:bodyPr/>
                    <a:lstStyle/>
                    <a:p>
                      <a:pPr algn="ctr">
                        <a:spcAft>
                          <a:spcPts val="0"/>
                        </a:spcAft>
                      </a:pPr>
                      <a:r>
                        <a:rPr lang="en-GB" sz="1400">
                          <a:solidFill>
                            <a:srgbClr val="000000"/>
                          </a:solidFill>
                          <a:latin typeface="Arial"/>
                          <a:ea typeface="Times New Roman"/>
                          <a:cs typeface="Arial"/>
                        </a:rPr>
                        <a:t>10</a:t>
                      </a:r>
                    </a:p>
                  </a:txBody>
                  <a:tcPr marL="73025" marR="73025" marT="0"/>
                </a:tc>
                <a:tc>
                  <a:txBody>
                    <a:bodyPr/>
                    <a:lstStyle/>
                    <a:p>
                      <a:pPr algn="ctr">
                        <a:spcAft>
                          <a:spcPts val="0"/>
                        </a:spcAft>
                      </a:pPr>
                      <a:endParaRPr lang="en-GB" sz="1400">
                        <a:solidFill>
                          <a:srgbClr val="000000"/>
                        </a:solidFill>
                        <a:latin typeface="Arial"/>
                        <a:ea typeface="Times New Roman"/>
                        <a:cs typeface="Arial"/>
                      </a:endParaRP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T2</a:t>
                      </a:r>
                    </a:p>
                  </a:txBody>
                  <a:tcPr marL="73025" marR="73025" marT="0"/>
                </a:tc>
                <a:tc>
                  <a:txBody>
                    <a:bodyPr/>
                    <a:lstStyle/>
                    <a:p>
                      <a:pPr algn="ctr">
                        <a:spcAft>
                          <a:spcPts val="0"/>
                        </a:spcAft>
                      </a:pPr>
                      <a:r>
                        <a:rPr lang="en-GB" sz="1400">
                          <a:solidFill>
                            <a:srgbClr val="000000"/>
                          </a:solidFill>
                          <a:latin typeface="Arial"/>
                          <a:ea typeface="Times New Roman"/>
                          <a:cs typeface="Arial"/>
                        </a:rPr>
                        <a:t>15</a:t>
                      </a:r>
                    </a:p>
                  </a:txBody>
                  <a:tcPr marL="73025" marR="73025" marT="0"/>
                </a:tc>
                <a:tc>
                  <a:txBody>
                    <a:bodyPr/>
                    <a:lstStyle/>
                    <a:p>
                      <a:pPr algn="ctr">
                        <a:spcAft>
                          <a:spcPts val="0"/>
                        </a:spcAft>
                      </a:pPr>
                      <a:r>
                        <a:rPr lang="en-GB" sz="1400">
                          <a:solidFill>
                            <a:srgbClr val="000000"/>
                          </a:solidFill>
                          <a:latin typeface="Arial"/>
                          <a:ea typeface="Times New Roman"/>
                          <a:cs typeface="Arial"/>
                        </a:rPr>
                        <a:t>T1</a:t>
                      </a:r>
                    </a:p>
                  </a:txBody>
                  <a:tcPr marL="73025" marR="73025" marT="0"/>
                </a:tc>
              </a:tr>
              <a:tr h="370840">
                <a:tc>
                  <a:txBody>
                    <a:bodyPr/>
                    <a:lstStyle/>
                    <a:p>
                      <a:pPr algn="ctr">
                        <a:spcAft>
                          <a:spcPts val="0"/>
                        </a:spcAft>
                      </a:pPr>
                      <a:r>
                        <a:rPr lang="en-GB" sz="1400" dirty="0">
                          <a:solidFill>
                            <a:srgbClr val="000000"/>
                          </a:solidFill>
                          <a:latin typeface="Arial"/>
                          <a:ea typeface="Times New Roman"/>
                          <a:cs typeface="Arial"/>
                        </a:rPr>
                        <a:t>T3</a:t>
                      </a:r>
                    </a:p>
                  </a:txBody>
                  <a:tcPr marL="73025" marR="73025" marT="0"/>
                </a:tc>
                <a:tc>
                  <a:txBody>
                    <a:bodyPr/>
                    <a:lstStyle/>
                    <a:p>
                      <a:pPr algn="ctr">
                        <a:spcAft>
                          <a:spcPts val="0"/>
                        </a:spcAft>
                      </a:pPr>
                      <a:r>
                        <a:rPr lang="en-GB" sz="1400">
                          <a:solidFill>
                            <a:srgbClr val="000000"/>
                          </a:solidFill>
                          <a:latin typeface="Arial"/>
                          <a:ea typeface="Times New Roman"/>
                          <a:cs typeface="Arial"/>
                        </a:rPr>
                        <a:t>10</a:t>
                      </a:r>
                    </a:p>
                  </a:txBody>
                  <a:tcPr marL="73025" marR="73025" marT="0"/>
                </a:tc>
                <a:tc>
                  <a:txBody>
                    <a:bodyPr/>
                    <a:lstStyle/>
                    <a:p>
                      <a:pPr algn="ctr">
                        <a:spcAft>
                          <a:spcPts val="0"/>
                        </a:spcAft>
                      </a:pPr>
                      <a:r>
                        <a:rPr lang="en-GB" sz="1400">
                          <a:solidFill>
                            <a:srgbClr val="000000"/>
                          </a:solidFill>
                          <a:latin typeface="Arial"/>
                          <a:ea typeface="Times New Roman"/>
                          <a:cs typeface="Arial"/>
                        </a:rPr>
                        <a:t>T1, T2</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T4</a:t>
                      </a:r>
                    </a:p>
                  </a:txBody>
                  <a:tcPr marL="73025" marR="73025" marT="0"/>
                </a:tc>
                <a:tc>
                  <a:txBody>
                    <a:bodyPr/>
                    <a:lstStyle/>
                    <a:p>
                      <a:pPr algn="ctr">
                        <a:spcAft>
                          <a:spcPts val="0"/>
                        </a:spcAft>
                      </a:pPr>
                      <a:r>
                        <a:rPr lang="en-GB" sz="1400">
                          <a:solidFill>
                            <a:srgbClr val="000000"/>
                          </a:solidFill>
                          <a:latin typeface="Arial"/>
                          <a:ea typeface="Times New Roman"/>
                          <a:cs typeface="Arial"/>
                        </a:rPr>
                        <a:t>20</a:t>
                      </a:r>
                    </a:p>
                  </a:txBody>
                  <a:tcPr marL="73025" marR="73025" marT="0"/>
                </a:tc>
                <a:tc>
                  <a:txBody>
                    <a:bodyPr/>
                    <a:lstStyle/>
                    <a:p>
                      <a:pPr algn="ctr">
                        <a:spcAft>
                          <a:spcPts val="0"/>
                        </a:spcAft>
                      </a:pPr>
                      <a:endParaRPr lang="en-GB" sz="1400">
                        <a:solidFill>
                          <a:srgbClr val="000000"/>
                        </a:solidFill>
                        <a:latin typeface="Arial"/>
                        <a:ea typeface="Times New Roman"/>
                        <a:cs typeface="Arial"/>
                      </a:endParaRP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T5</a:t>
                      </a:r>
                    </a:p>
                  </a:txBody>
                  <a:tcPr marL="73025" marR="73025" marT="0"/>
                </a:tc>
                <a:tc>
                  <a:txBody>
                    <a:bodyPr/>
                    <a:lstStyle/>
                    <a:p>
                      <a:pPr algn="ctr">
                        <a:spcAft>
                          <a:spcPts val="0"/>
                        </a:spcAft>
                      </a:pPr>
                      <a:r>
                        <a:rPr lang="en-GB" sz="1400" dirty="0">
                          <a:solidFill>
                            <a:srgbClr val="000000"/>
                          </a:solidFill>
                          <a:latin typeface="Arial"/>
                          <a:ea typeface="Times New Roman"/>
                          <a:cs typeface="Arial"/>
                        </a:rPr>
                        <a:t>10</a:t>
                      </a:r>
                    </a:p>
                  </a:txBody>
                  <a:tcPr marL="73025" marR="73025" marT="0"/>
                </a:tc>
                <a:tc>
                  <a:txBody>
                    <a:bodyPr/>
                    <a:lstStyle/>
                    <a:p>
                      <a:pPr algn="ctr">
                        <a:spcAft>
                          <a:spcPts val="0"/>
                        </a:spcAft>
                      </a:pPr>
                      <a:endParaRPr lang="en-GB" sz="1400">
                        <a:solidFill>
                          <a:srgbClr val="000000"/>
                        </a:solidFill>
                        <a:latin typeface="Arial"/>
                        <a:ea typeface="Times New Roman"/>
                        <a:cs typeface="Arial"/>
                      </a:endParaRP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T6</a:t>
                      </a:r>
                    </a:p>
                  </a:txBody>
                  <a:tcPr marL="73025" marR="73025" marT="0"/>
                </a:tc>
                <a:tc>
                  <a:txBody>
                    <a:bodyPr/>
                    <a:lstStyle/>
                    <a:p>
                      <a:pPr algn="ctr">
                        <a:spcAft>
                          <a:spcPts val="0"/>
                        </a:spcAft>
                      </a:pPr>
                      <a:r>
                        <a:rPr lang="en-GB" sz="1400">
                          <a:solidFill>
                            <a:srgbClr val="000000"/>
                          </a:solidFill>
                          <a:latin typeface="Arial"/>
                          <a:ea typeface="Times New Roman"/>
                          <a:cs typeface="Arial"/>
                        </a:rPr>
                        <a:t>15</a:t>
                      </a:r>
                    </a:p>
                  </a:txBody>
                  <a:tcPr marL="73025" marR="73025" marT="0"/>
                </a:tc>
                <a:tc>
                  <a:txBody>
                    <a:bodyPr/>
                    <a:lstStyle/>
                    <a:p>
                      <a:pPr algn="ctr">
                        <a:spcAft>
                          <a:spcPts val="0"/>
                        </a:spcAft>
                      </a:pPr>
                      <a:r>
                        <a:rPr lang="en-GB" sz="1400">
                          <a:solidFill>
                            <a:srgbClr val="000000"/>
                          </a:solidFill>
                          <a:latin typeface="Arial"/>
                          <a:ea typeface="Times New Roman"/>
                          <a:cs typeface="Arial"/>
                        </a:rPr>
                        <a:t>T3, T4</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T7</a:t>
                      </a:r>
                    </a:p>
                  </a:txBody>
                  <a:tcPr marL="73025" marR="73025" marT="0"/>
                </a:tc>
                <a:tc>
                  <a:txBody>
                    <a:bodyPr/>
                    <a:lstStyle/>
                    <a:p>
                      <a:pPr algn="ctr">
                        <a:spcAft>
                          <a:spcPts val="0"/>
                        </a:spcAft>
                      </a:pPr>
                      <a:r>
                        <a:rPr lang="en-GB" sz="1400">
                          <a:solidFill>
                            <a:srgbClr val="000000"/>
                          </a:solidFill>
                          <a:latin typeface="Arial"/>
                          <a:ea typeface="Times New Roman"/>
                          <a:cs typeface="Arial"/>
                        </a:rPr>
                        <a:t>20</a:t>
                      </a:r>
                    </a:p>
                  </a:txBody>
                  <a:tcPr marL="73025" marR="73025" marT="0"/>
                </a:tc>
                <a:tc>
                  <a:txBody>
                    <a:bodyPr/>
                    <a:lstStyle/>
                    <a:p>
                      <a:pPr algn="ctr">
                        <a:spcAft>
                          <a:spcPts val="0"/>
                        </a:spcAft>
                      </a:pPr>
                      <a:r>
                        <a:rPr lang="en-GB" sz="1400" dirty="0">
                          <a:solidFill>
                            <a:srgbClr val="000000"/>
                          </a:solidFill>
                          <a:latin typeface="Arial"/>
                          <a:ea typeface="Times New Roman"/>
                          <a:cs typeface="Arial"/>
                        </a:rPr>
                        <a:t>T3</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T8</a:t>
                      </a:r>
                    </a:p>
                  </a:txBody>
                  <a:tcPr marL="73025" marR="73025" marT="0"/>
                </a:tc>
                <a:tc>
                  <a:txBody>
                    <a:bodyPr/>
                    <a:lstStyle/>
                    <a:p>
                      <a:pPr algn="ctr">
                        <a:spcAft>
                          <a:spcPts val="0"/>
                        </a:spcAft>
                      </a:pPr>
                      <a:r>
                        <a:rPr lang="en-GB" sz="1400">
                          <a:solidFill>
                            <a:srgbClr val="000000"/>
                          </a:solidFill>
                          <a:latin typeface="Arial"/>
                          <a:ea typeface="Times New Roman"/>
                          <a:cs typeface="Arial"/>
                        </a:rPr>
                        <a:t>35</a:t>
                      </a:r>
                    </a:p>
                  </a:txBody>
                  <a:tcPr marL="73025" marR="73025" marT="0"/>
                </a:tc>
                <a:tc>
                  <a:txBody>
                    <a:bodyPr/>
                    <a:lstStyle/>
                    <a:p>
                      <a:pPr algn="ctr">
                        <a:spcAft>
                          <a:spcPts val="0"/>
                        </a:spcAft>
                      </a:pPr>
                      <a:r>
                        <a:rPr lang="en-GB" sz="1400">
                          <a:solidFill>
                            <a:srgbClr val="000000"/>
                          </a:solidFill>
                          <a:latin typeface="Arial"/>
                          <a:ea typeface="Times New Roman"/>
                          <a:cs typeface="Arial"/>
                        </a:rPr>
                        <a:t>T7</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T9</a:t>
                      </a:r>
                    </a:p>
                  </a:txBody>
                  <a:tcPr marL="73025" marR="73025" marT="0"/>
                </a:tc>
                <a:tc>
                  <a:txBody>
                    <a:bodyPr/>
                    <a:lstStyle/>
                    <a:p>
                      <a:pPr algn="ctr">
                        <a:spcAft>
                          <a:spcPts val="0"/>
                        </a:spcAft>
                      </a:pPr>
                      <a:r>
                        <a:rPr lang="en-GB" sz="1400">
                          <a:solidFill>
                            <a:srgbClr val="000000"/>
                          </a:solidFill>
                          <a:latin typeface="Arial"/>
                          <a:ea typeface="Times New Roman"/>
                          <a:cs typeface="Arial"/>
                        </a:rPr>
                        <a:t>15</a:t>
                      </a:r>
                    </a:p>
                  </a:txBody>
                  <a:tcPr marL="73025" marR="73025" marT="0"/>
                </a:tc>
                <a:tc>
                  <a:txBody>
                    <a:bodyPr/>
                    <a:lstStyle/>
                    <a:p>
                      <a:pPr algn="ctr">
                        <a:spcAft>
                          <a:spcPts val="0"/>
                        </a:spcAft>
                      </a:pPr>
                      <a:r>
                        <a:rPr lang="en-GB" sz="1400">
                          <a:solidFill>
                            <a:srgbClr val="000000"/>
                          </a:solidFill>
                          <a:latin typeface="Arial"/>
                          <a:ea typeface="Times New Roman"/>
                          <a:cs typeface="Arial"/>
                        </a:rPr>
                        <a:t>T6</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T10</a:t>
                      </a:r>
                    </a:p>
                  </a:txBody>
                  <a:tcPr marL="73025" marR="73025" marT="0"/>
                </a:tc>
                <a:tc>
                  <a:txBody>
                    <a:bodyPr/>
                    <a:lstStyle/>
                    <a:p>
                      <a:pPr algn="ctr">
                        <a:spcAft>
                          <a:spcPts val="0"/>
                        </a:spcAft>
                      </a:pPr>
                      <a:r>
                        <a:rPr lang="en-GB" sz="1400">
                          <a:solidFill>
                            <a:srgbClr val="000000"/>
                          </a:solidFill>
                          <a:latin typeface="Arial"/>
                          <a:ea typeface="Times New Roman"/>
                          <a:cs typeface="Arial"/>
                        </a:rPr>
                        <a:t>5</a:t>
                      </a:r>
                    </a:p>
                  </a:txBody>
                  <a:tcPr marL="73025" marR="73025" marT="0"/>
                </a:tc>
                <a:tc>
                  <a:txBody>
                    <a:bodyPr/>
                    <a:lstStyle/>
                    <a:p>
                      <a:pPr algn="ctr">
                        <a:spcAft>
                          <a:spcPts val="0"/>
                        </a:spcAft>
                      </a:pPr>
                      <a:r>
                        <a:rPr lang="en-GB" sz="1400">
                          <a:solidFill>
                            <a:srgbClr val="000000"/>
                          </a:solidFill>
                          <a:latin typeface="Arial"/>
                          <a:ea typeface="Times New Roman"/>
                          <a:cs typeface="Arial"/>
                        </a:rPr>
                        <a:t>T5, T9</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T11</a:t>
                      </a:r>
                    </a:p>
                  </a:txBody>
                  <a:tcPr marL="73025" marR="73025" marT="0"/>
                </a:tc>
                <a:tc>
                  <a:txBody>
                    <a:bodyPr/>
                    <a:lstStyle/>
                    <a:p>
                      <a:pPr algn="ctr">
                        <a:spcAft>
                          <a:spcPts val="0"/>
                        </a:spcAft>
                      </a:pPr>
                      <a:r>
                        <a:rPr lang="en-GB" sz="1400">
                          <a:solidFill>
                            <a:srgbClr val="000000"/>
                          </a:solidFill>
                          <a:latin typeface="Arial"/>
                          <a:ea typeface="Times New Roman"/>
                          <a:cs typeface="Arial"/>
                        </a:rPr>
                        <a:t>10</a:t>
                      </a:r>
                    </a:p>
                  </a:txBody>
                  <a:tcPr marL="73025" marR="73025" marT="0"/>
                </a:tc>
                <a:tc>
                  <a:txBody>
                    <a:bodyPr/>
                    <a:lstStyle/>
                    <a:p>
                      <a:pPr algn="ctr">
                        <a:spcAft>
                          <a:spcPts val="0"/>
                        </a:spcAft>
                      </a:pPr>
                      <a:r>
                        <a:rPr lang="en-GB" sz="1400">
                          <a:solidFill>
                            <a:srgbClr val="000000"/>
                          </a:solidFill>
                          <a:latin typeface="Arial"/>
                          <a:ea typeface="Times New Roman"/>
                          <a:cs typeface="Arial"/>
                        </a:rPr>
                        <a:t>T9</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T12</a:t>
                      </a:r>
                    </a:p>
                  </a:txBody>
                  <a:tcPr marL="73025" marR="73025" marT="0"/>
                </a:tc>
                <a:tc>
                  <a:txBody>
                    <a:bodyPr/>
                    <a:lstStyle/>
                    <a:p>
                      <a:pPr algn="ctr">
                        <a:spcAft>
                          <a:spcPts val="0"/>
                        </a:spcAft>
                      </a:pPr>
                      <a:r>
                        <a:rPr lang="en-GB" sz="1400">
                          <a:solidFill>
                            <a:srgbClr val="000000"/>
                          </a:solidFill>
                          <a:latin typeface="Arial"/>
                          <a:ea typeface="Times New Roman"/>
                          <a:cs typeface="Arial"/>
                        </a:rPr>
                        <a:t>20</a:t>
                      </a:r>
                    </a:p>
                  </a:txBody>
                  <a:tcPr marL="73025" marR="73025" marT="0"/>
                </a:tc>
                <a:tc>
                  <a:txBody>
                    <a:bodyPr/>
                    <a:lstStyle/>
                    <a:p>
                      <a:pPr algn="ctr">
                        <a:spcAft>
                          <a:spcPts val="0"/>
                        </a:spcAft>
                      </a:pPr>
                      <a:r>
                        <a:rPr lang="en-GB" sz="1400">
                          <a:solidFill>
                            <a:srgbClr val="000000"/>
                          </a:solidFill>
                          <a:latin typeface="Arial"/>
                          <a:ea typeface="Times New Roman"/>
                          <a:cs typeface="Arial"/>
                        </a:rPr>
                        <a:t>T10</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T13</a:t>
                      </a:r>
                    </a:p>
                  </a:txBody>
                  <a:tcPr marL="73025" marR="73025" marT="0"/>
                </a:tc>
                <a:tc>
                  <a:txBody>
                    <a:bodyPr/>
                    <a:lstStyle/>
                    <a:p>
                      <a:pPr algn="ctr">
                        <a:spcAft>
                          <a:spcPts val="0"/>
                        </a:spcAft>
                      </a:pPr>
                      <a:r>
                        <a:rPr lang="en-GB" sz="1400">
                          <a:solidFill>
                            <a:srgbClr val="000000"/>
                          </a:solidFill>
                          <a:latin typeface="Arial"/>
                          <a:ea typeface="Times New Roman"/>
                          <a:cs typeface="Arial"/>
                        </a:rPr>
                        <a:t>35</a:t>
                      </a:r>
                    </a:p>
                  </a:txBody>
                  <a:tcPr marL="73025" marR="73025" marT="0"/>
                </a:tc>
                <a:tc>
                  <a:txBody>
                    <a:bodyPr/>
                    <a:lstStyle/>
                    <a:p>
                      <a:pPr algn="ctr">
                        <a:spcAft>
                          <a:spcPts val="0"/>
                        </a:spcAft>
                      </a:pPr>
                      <a:r>
                        <a:rPr lang="en-GB" sz="1400">
                          <a:solidFill>
                            <a:srgbClr val="000000"/>
                          </a:solidFill>
                          <a:latin typeface="Arial"/>
                          <a:ea typeface="Times New Roman"/>
                          <a:cs typeface="Arial"/>
                        </a:rPr>
                        <a:t>T3, T4</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T14</a:t>
                      </a:r>
                    </a:p>
                  </a:txBody>
                  <a:tcPr marL="73025" marR="73025" marT="0"/>
                </a:tc>
                <a:tc>
                  <a:txBody>
                    <a:bodyPr/>
                    <a:lstStyle/>
                    <a:p>
                      <a:pPr algn="ctr">
                        <a:spcAft>
                          <a:spcPts val="0"/>
                        </a:spcAft>
                      </a:pPr>
                      <a:r>
                        <a:rPr lang="en-GB" sz="1400">
                          <a:solidFill>
                            <a:srgbClr val="000000"/>
                          </a:solidFill>
                          <a:latin typeface="Arial"/>
                          <a:ea typeface="Times New Roman"/>
                          <a:cs typeface="Arial"/>
                        </a:rPr>
                        <a:t>10</a:t>
                      </a:r>
                    </a:p>
                  </a:txBody>
                  <a:tcPr marL="73025" marR="73025" marT="0"/>
                </a:tc>
                <a:tc>
                  <a:txBody>
                    <a:bodyPr/>
                    <a:lstStyle/>
                    <a:p>
                      <a:pPr algn="ctr">
                        <a:spcAft>
                          <a:spcPts val="0"/>
                        </a:spcAft>
                      </a:pPr>
                      <a:r>
                        <a:rPr lang="en-GB" sz="1400">
                          <a:solidFill>
                            <a:srgbClr val="000000"/>
                          </a:solidFill>
                          <a:latin typeface="Arial"/>
                          <a:ea typeface="Times New Roman"/>
                          <a:cs typeface="Arial"/>
                        </a:rPr>
                        <a:t>T8, T9</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T15</a:t>
                      </a:r>
                    </a:p>
                  </a:txBody>
                  <a:tcPr marL="73025" marR="73025" marT="0"/>
                </a:tc>
                <a:tc>
                  <a:txBody>
                    <a:bodyPr/>
                    <a:lstStyle/>
                    <a:p>
                      <a:pPr algn="ctr">
                        <a:spcAft>
                          <a:spcPts val="0"/>
                        </a:spcAft>
                      </a:pPr>
                      <a:r>
                        <a:rPr lang="en-GB" sz="1400">
                          <a:solidFill>
                            <a:srgbClr val="000000"/>
                          </a:solidFill>
                          <a:latin typeface="Arial"/>
                          <a:ea typeface="Times New Roman"/>
                          <a:cs typeface="Arial"/>
                        </a:rPr>
                        <a:t>20</a:t>
                      </a:r>
                    </a:p>
                  </a:txBody>
                  <a:tcPr marL="73025" marR="73025" marT="0"/>
                </a:tc>
                <a:tc>
                  <a:txBody>
                    <a:bodyPr/>
                    <a:lstStyle/>
                    <a:p>
                      <a:pPr algn="ctr">
                        <a:spcAft>
                          <a:spcPts val="0"/>
                        </a:spcAft>
                      </a:pPr>
                      <a:r>
                        <a:rPr lang="en-GB" sz="1400">
                          <a:solidFill>
                            <a:srgbClr val="000000"/>
                          </a:solidFill>
                          <a:latin typeface="Arial"/>
                          <a:ea typeface="Times New Roman"/>
                          <a:cs typeface="Arial"/>
                        </a:rPr>
                        <a:t>T12, T14</a:t>
                      </a:r>
                    </a:p>
                  </a:txBody>
                  <a:tcPr marL="73025" marR="73025" marT="0"/>
                </a:tc>
              </a:tr>
              <a:tr h="370840">
                <a:tc>
                  <a:txBody>
                    <a:bodyPr/>
                    <a:lstStyle/>
                    <a:p>
                      <a:pPr algn="ctr">
                        <a:spcAft>
                          <a:spcPts val="0"/>
                        </a:spcAft>
                      </a:pPr>
                      <a:r>
                        <a:rPr lang="en-GB" sz="1400">
                          <a:solidFill>
                            <a:srgbClr val="000000"/>
                          </a:solidFill>
                          <a:latin typeface="Arial"/>
                          <a:ea typeface="Times New Roman"/>
                          <a:cs typeface="Arial"/>
                        </a:rPr>
                        <a:t>T16</a:t>
                      </a:r>
                    </a:p>
                  </a:txBody>
                  <a:tcPr marL="73025" marR="73025" marT="0"/>
                </a:tc>
                <a:tc>
                  <a:txBody>
                    <a:bodyPr/>
                    <a:lstStyle/>
                    <a:p>
                      <a:pPr algn="ctr">
                        <a:spcAft>
                          <a:spcPts val="0"/>
                        </a:spcAft>
                      </a:pPr>
                      <a:r>
                        <a:rPr lang="en-GB" sz="1400">
                          <a:solidFill>
                            <a:srgbClr val="000000"/>
                          </a:solidFill>
                          <a:latin typeface="Arial"/>
                          <a:ea typeface="Times New Roman"/>
                          <a:cs typeface="Arial"/>
                        </a:rPr>
                        <a:t>10</a:t>
                      </a:r>
                    </a:p>
                  </a:txBody>
                  <a:tcPr marL="73025" marR="73025" marT="0"/>
                </a:tc>
                <a:tc>
                  <a:txBody>
                    <a:bodyPr/>
                    <a:lstStyle/>
                    <a:p>
                      <a:pPr algn="ctr">
                        <a:spcAft>
                          <a:spcPts val="0"/>
                        </a:spcAft>
                      </a:pPr>
                      <a:r>
                        <a:rPr lang="en-GB" sz="1400" dirty="0" smtClean="0">
                          <a:solidFill>
                            <a:srgbClr val="000000"/>
                          </a:solidFill>
                          <a:latin typeface="Arial"/>
                          <a:ea typeface="Times New Roman"/>
                          <a:cs typeface="Arial"/>
                        </a:rPr>
                        <a:t>T15</a:t>
                      </a:r>
                      <a:endParaRPr lang="en-GB" sz="1400" dirty="0">
                        <a:solidFill>
                          <a:srgbClr val="000000"/>
                        </a:solidFill>
                        <a:latin typeface="Arial"/>
                        <a:ea typeface="Times New Roman"/>
                        <a:cs typeface="Arial"/>
                      </a:endParaRPr>
                    </a:p>
                  </a:txBody>
                  <a:tcPr marL="73025" marR="73025" marT="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23.1  </a:t>
            </a:r>
            <a:r>
              <a:rPr lang="en-US" dirty="0"/>
              <a:t>Factors affecting software pricing</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693919"/>
        </p:xfrm>
        <a:graphic>
          <a:graphicData uri="http://schemas.openxmlformats.org/drawingml/2006/table">
            <a:tbl>
              <a:tblPr firstRow="1" bandRow="1">
                <a:tableStyleId>{5C22544A-7EE6-4342-B048-85BDC9FD1C3A}</a:tableStyleId>
              </a:tblPr>
              <a:tblGrid>
                <a:gridCol w="2420779"/>
                <a:gridCol w="5808821"/>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400" dirty="0" smtClean="0">
                          <a:solidFill>
                            <a:srgbClr val="000000"/>
                          </a:solidFill>
                          <a:latin typeface="Arial"/>
                          <a:ea typeface="Times New Roman"/>
                          <a:cs typeface="Arial"/>
                        </a:rPr>
                        <a:t>Market </a:t>
                      </a:r>
                      <a:r>
                        <a:rPr lang="en-US" sz="1400" dirty="0">
                          <a:solidFill>
                            <a:srgbClr val="000000"/>
                          </a:solidFill>
                          <a:latin typeface="Arial"/>
                          <a:ea typeface="Times New Roman"/>
                          <a:cs typeface="Arial"/>
                        </a:rPr>
                        <a:t>opportunity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A development organization may quote a low price because it wishes to move into a new segment of the software market. Accepting a low profit on one project may give the organization the opportunity to make a greater profit later. The experience gained may also help it develop new products.</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Cost estimate uncertainty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If an organization is unsure of its cost estimate, it may increase its price by a contingency over and above its normal profit.</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Contractual terms</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A customer may be willing to allow the developer to retain ownership of the source code and reuse it in other projects. The price charged may then be less than if the software source code is handed over to the customer.</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Requirements volatility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If the requirements are likely to change, an organization may lower its price to win a contract. After the contract is awarded, high prices can be charged for changes to the requirements.</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Financial health</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dirty="0">
                          <a:solidFill>
                            <a:srgbClr val="000000"/>
                          </a:solidFill>
                          <a:latin typeface="Arial"/>
                          <a:ea typeface="Times New Roman"/>
                          <a:cs typeface="Arial"/>
                        </a:rPr>
                        <a:t>Developers in financial difficulty may lower their price to gain a contract. It is better to make a smaller than normal profit or break even than to go out of business. Cash flow is more important than profit in difficult economic times</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23.2 </a:t>
            </a:r>
            <a:r>
              <a:rPr lang="en-US" dirty="0"/>
              <a:t>Project plan supplements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58946"/>
          <a:ext cx="8229600" cy="2839719"/>
        </p:xfrm>
        <a:graphic>
          <a:graphicData uri="http://schemas.openxmlformats.org/drawingml/2006/table">
            <a:tbl>
              <a:tblPr firstRow="1" bandRow="1">
                <a:tableStyleId>{5C22544A-7EE6-4342-B048-85BDC9FD1C3A}</a:tableStyleId>
              </a:tblPr>
              <a:tblGrid>
                <a:gridCol w="3096360"/>
                <a:gridCol w="5133240"/>
              </a:tblGrid>
              <a:tr h="370840">
                <a:tc>
                  <a:txBody>
                    <a:bodyPr/>
                    <a:lstStyle/>
                    <a:p>
                      <a:pPr algn="just">
                        <a:spcAft>
                          <a:spcPts val="0"/>
                        </a:spcAft>
                      </a:pPr>
                      <a:r>
                        <a:rPr lang="en-US" sz="1400" b="1" dirty="0" smtClean="0">
                          <a:solidFill>
                            <a:srgbClr val="000000"/>
                          </a:solidFill>
                          <a:latin typeface="Arial"/>
                          <a:ea typeface="Times New Roman"/>
                          <a:cs typeface="Arial"/>
                        </a:rPr>
                        <a:t>Plan</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400" dirty="0" smtClean="0">
                          <a:solidFill>
                            <a:srgbClr val="000000"/>
                          </a:solidFill>
                          <a:latin typeface="Arial"/>
                          <a:ea typeface="Times New Roman"/>
                          <a:cs typeface="Arial"/>
                        </a:rPr>
                        <a:t>Quality </a:t>
                      </a:r>
                      <a:r>
                        <a:rPr lang="en-US" sz="1400" dirty="0">
                          <a:solidFill>
                            <a:srgbClr val="000000"/>
                          </a:solidFill>
                          <a:latin typeface="Arial"/>
                          <a:ea typeface="Times New Roman"/>
                          <a:cs typeface="Arial"/>
                        </a:rPr>
                        <a:t>plan</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Describes the quality procedures and standards that will be used in a project.  </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Validation plan </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Describes the approach, resources, and schedule used for system validation.  </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Configuration management plan</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Describes the configuration management procedures and structures to be used.  </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Maintenance plan</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a:solidFill>
                            <a:srgbClr val="000000"/>
                          </a:solidFill>
                          <a:latin typeface="Arial"/>
                          <a:ea typeface="Times New Roman"/>
                          <a:cs typeface="Arial"/>
                        </a:rPr>
                        <a:t>Predicts the maintenance requirements, costs, and effort.  </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400">
                          <a:solidFill>
                            <a:srgbClr val="000000"/>
                          </a:solidFill>
                          <a:latin typeface="Arial"/>
                          <a:ea typeface="Times New Roman"/>
                          <a:cs typeface="Arial"/>
                        </a:rPr>
                        <a:t>Staff development plan</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400" dirty="0">
                          <a:solidFill>
                            <a:srgbClr val="000000"/>
                          </a:solidFill>
                          <a:latin typeface="Arial"/>
                          <a:ea typeface="Times New Roman"/>
                          <a:cs typeface="Arial"/>
                        </a:rPr>
                        <a:t>Describes how the skills and experience of the project team members will be developed. </a:t>
                      </a:r>
                      <a:r>
                        <a:rPr lang="en-US" sz="1400" dirty="0" smtClean="0">
                          <a:solidFill>
                            <a:srgbClr val="000000"/>
                          </a:solidFill>
                          <a:latin typeface="Arial"/>
                          <a:ea typeface="Times New Roman"/>
                          <a:cs typeface="Arial"/>
                        </a:rPr>
                        <a:t> </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23.3  </a:t>
            </a:r>
            <a:r>
              <a:rPr lang="en-US" dirty="0"/>
              <a:t>The project planning process</a:t>
            </a:r>
            <a:r>
              <a:rPr lang="en-GB" dirty="0" smtClean="0"/>
              <a:t> </a:t>
            </a:r>
            <a:endParaRPr lang="en-US" dirty="0"/>
          </a:p>
        </p:txBody>
      </p:sp>
      <p:pic>
        <p:nvPicPr>
          <p:cNvPr id="4" name="Content Placeholder 3" descr="23.3 PlanningProcessActDiag.eps"/>
          <p:cNvPicPr>
            <a:picLocks noGrp="1" noChangeAspect="1"/>
          </p:cNvPicPr>
          <p:nvPr>
            <p:ph idx="1"/>
          </p:nvPr>
        </p:nvPicPr>
        <mc:AlternateContent>
          <mc:Choice xmlns:ma="http://schemas.microsoft.com/office/mac/drawingml/2008/main" Requires="ma">
            <p:blipFill>
              <a:blip r:embed="rId2"/>
              <a:srcRect t="-14254" b="-14254"/>
              <a:stretch>
                <a:fillRect/>
              </a:stretch>
            </p:blipFill>
          </mc:Choice>
          <mc:Fallback>
            <p:blipFill>
              <a:blip r:embed="rId3"/>
              <a:srcRect t="-14254" b="-14254"/>
              <a:stretch>
                <a:fillRect/>
              </a:stretch>
            </p:blipFill>
          </mc:Fallback>
        </mc:AlternateConten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23.4 </a:t>
            </a:r>
            <a:r>
              <a:rPr lang="en-US" dirty="0"/>
              <a:t>The project scheduling process</a:t>
            </a:r>
            <a:r>
              <a:rPr lang="en-GB" dirty="0" smtClean="0"/>
              <a:t> </a:t>
            </a:r>
            <a:endParaRPr lang="en-US" dirty="0"/>
          </a:p>
        </p:txBody>
      </p:sp>
      <p:pic>
        <p:nvPicPr>
          <p:cNvPr id="4" name="Content Placeholder 3" descr="23.4 SchedulingProcess.eps"/>
          <p:cNvPicPr>
            <a:picLocks noGrp="1" noChangeAspect="1"/>
          </p:cNvPicPr>
          <p:nvPr>
            <p:ph idx="1"/>
          </p:nvPr>
        </p:nvPicPr>
        <mc:AlternateContent>
          <mc:Choice xmlns:ma="http://schemas.microsoft.com/office/mac/drawingml/2008/main" Requires="ma">
            <p:blipFill>
              <a:blip r:embed="rId2"/>
              <a:srcRect t="-93314" b="-93314"/>
              <a:stretch>
                <a:fillRect/>
              </a:stretch>
            </p:blipFill>
          </mc:Choice>
          <mc:Fallback>
            <p:blipFill>
              <a:blip r:embed="rId3"/>
              <a:srcRect t="-93314" b="-93314"/>
              <a:stretch>
                <a:fillRect/>
              </a:stretch>
            </p:blipFill>
          </mc:Fallback>
        </mc:AlternateConten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23.5  </a:t>
            </a:r>
            <a:r>
              <a:rPr lang="en-US" dirty="0"/>
              <a:t>Tasks, durations, and dependencies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820920"/>
        </p:xfrm>
        <a:graphic>
          <a:graphicData uri="http://schemas.openxmlformats.org/drawingml/2006/table">
            <a:tbl>
              <a:tblPr firstRow="1" bandRow="1">
                <a:tableStyleId>{5C22544A-7EE6-4342-B048-85BDC9FD1C3A}</a:tableStyleId>
              </a:tblPr>
              <a:tblGrid>
                <a:gridCol w="1461452"/>
                <a:gridCol w="1918653"/>
                <a:gridCol w="1959187"/>
                <a:gridCol w="2890308"/>
              </a:tblGrid>
              <a:tr h="370840">
                <a:tc>
                  <a:txBody>
                    <a:bodyPr/>
                    <a:lstStyle/>
                    <a:p>
                      <a:pPr algn="ctr">
                        <a:spcAft>
                          <a:spcPts val="0"/>
                        </a:spcAft>
                      </a:pPr>
                      <a:r>
                        <a:rPr lang="en-US" sz="1400" b="1" dirty="0" smtClean="0">
                          <a:solidFill>
                            <a:srgbClr val="000000"/>
                          </a:solidFill>
                          <a:latin typeface="Arial"/>
                          <a:ea typeface="Times New Roman"/>
                          <a:cs typeface="Arial"/>
                        </a:rPr>
                        <a:t>Task</a:t>
                      </a:r>
                      <a:endParaRPr lang="en-GB" sz="1400" b="1" dirty="0">
                        <a:solidFill>
                          <a:srgbClr val="000000"/>
                        </a:solidFill>
                        <a:latin typeface="Arial"/>
                        <a:ea typeface="Times New Roman"/>
                        <a:cs typeface="Arial"/>
                      </a:endParaRPr>
                    </a:p>
                  </a:txBody>
                  <a:tcPr marL="54610" marR="54610"/>
                </a:tc>
                <a:tc>
                  <a:txBody>
                    <a:bodyPr/>
                    <a:lstStyle/>
                    <a:p>
                      <a:pPr algn="ctr">
                        <a:spcAft>
                          <a:spcPts val="0"/>
                        </a:spcAft>
                      </a:pPr>
                      <a:r>
                        <a:rPr lang="en-US" sz="1400" b="1">
                          <a:solidFill>
                            <a:srgbClr val="000000"/>
                          </a:solidFill>
                          <a:latin typeface="Arial"/>
                          <a:ea typeface="Times New Roman"/>
                          <a:cs typeface="Arial"/>
                        </a:rPr>
                        <a:t>Effort (person-days)</a:t>
                      </a:r>
                      <a:endParaRPr lang="en-GB" sz="1400" b="1">
                        <a:solidFill>
                          <a:srgbClr val="000000"/>
                        </a:solidFill>
                        <a:latin typeface="Arial"/>
                        <a:ea typeface="Times New Roman"/>
                        <a:cs typeface="Arial"/>
                      </a:endParaRPr>
                    </a:p>
                  </a:txBody>
                  <a:tcPr marL="54610" marR="54610"/>
                </a:tc>
                <a:tc>
                  <a:txBody>
                    <a:bodyPr/>
                    <a:lstStyle/>
                    <a:p>
                      <a:pPr algn="ctr">
                        <a:spcAft>
                          <a:spcPts val="0"/>
                        </a:spcAft>
                      </a:pPr>
                      <a:r>
                        <a:rPr lang="en-US" sz="1400" b="1">
                          <a:solidFill>
                            <a:srgbClr val="000000"/>
                          </a:solidFill>
                          <a:latin typeface="Arial"/>
                          <a:ea typeface="Times New Roman"/>
                          <a:cs typeface="Arial"/>
                        </a:rPr>
                        <a:t>Duration (days)</a:t>
                      </a:r>
                      <a:endParaRPr lang="en-GB" sz="1400" b="1">
                        <a:solidFill>
                          <a:srgbClr val="000000"/>
                        </a:solidFill>
                        <a:latin typeface="Arial"/>
                        <a:ea typeface="Times New Roman"/>
                        <a:cs typeface="Arial"/>
                      </a:endParaRPr>
                    </a:p>
                  </a:txBody>
                  <a:tcPr marL="54610" marR="54610"/>
                </a:tc>
                <a:tc>
                  <a:txBody>
                    <a:bodyPr/>
                    <a:lstStyle/>
                    <a:p>
                      <a:pPr algn="ctr">
                        <a:spcAft>
                          <a:spcPts val="0"/>
                        </a:spcAft>
                      </a:pPr>
                      <a:r>
                        <a:rPr lang="en-US" sz="1400" b="1" dirty="0" smtClean="0">
                          <a:solidFill>
                            <a:srgbClr val="000000"/>
                          </a:solidFill>
                          <a:latin typeface="Arial"/>
                          <a:ea typeface="Times New Roman"/>
                          <a:cs typeface="Arial"/>
                        </a:rPr>
                        <a:t>Dependencies</a:t>
                      </a:r>
                      <a:endParaRPr lang="en-GB" sz="1400" b="1" dirty="0">
                        <a:solidFill>
                          <a:srgbClr val="000000"/>
                        </a:solidFill>
                        <a:latin typeface="Arial"/>
                        <a:ea typeface="Times New Roman"/>
                        <a:cs typeface="Arial"/>
                      </a:endParaRPr>
                    </a:p>
                  </a:txBody>
                  <a:tcPr marL="54610" marR="54610"/>
                </a:tc>
              </a:tr>
              <a:tr h="370840">
                <a:tc>
                  <a:txBody>
                    <a:bodyPr/>
                    <a:lstStyle/>
                    <a:p>
                      <a:pPr algn="ctr">
                        <a:spcAft>
                          <a:spcPts val="0"/>
                        </a:spcAft>
                      </a:pPr>
                      <a:r>
                        <a:rPr lang="en-US" sz="1400" dirty="0" smtClean="0">
                          <a:solidFill>
                            <a:srgbClr val="000000"/>
                          </a:solidFill>
                          <a:latin typeface="Arial"/>
                          <a:ea typeface="Times New Roman"/>
                          <a:cs typeface="Arial"/>
                        </a:rPr>
                        <a:t>T1</a:t>
                      </a:r>
                      <a:endParaRPr lang="en-GB" sz="1400" dirty="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endParaRPr lang="en-US"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T2</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8</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endParaRPr lang="en-US"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T3</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20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T1 (M1)</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T4</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endParaRPr lang="en-US"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dirty="0">
                          <a:solidFill>
                            <a:srgbClr val="000000"/>
                          </a:solidFill>
                          <a:latin typeface="Arial"/>
                          <a:ea typeface="Times New Roman"/>
                          <a:cs typeface="Arial"/>
                        </a:rPr>
                        <a:t>T2, T4 (M3)</a:t>
                      </a:r>
                      <a:endParaRPr lang="en-GB" sz="14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T6</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T1, T2 (M4)</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T7</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25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20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T1 (M1)</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T8</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75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25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T4 (M2)</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T9</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T3, T6 (M5)</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20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15</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T7, T8 (M6)</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T11</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T9 (M7)</a:t>
                      </a:r>
                      <a:endParaRPr lang="en-GB" sz="14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400">
                          <a:solidFill>
                            <a:srgbClr val="000000"/>
                          </a:solidFill>
                          <a:latin typeface="Arial"/>
                          <a:ea typeface="Times New Roman"/>
                          <a:cs typeface="Arial"/>
                        </a:rPr>
                        <a:t>T12</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20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a:solidFill>
                            <a:srgbClr val="000000"/>
                          </a:solidFill>
                          <a:latin typeface="Arial"/>
                          <a:ea typeface="Times New Roman"/>
                          <a:cs typeface="Arial"/>
                        </a:rPr>
                        <a:t>10</a:t>
                      </a:r>
                      <a:endParaRPr lang="en-GB" sz="1400">
                        <a:solidFill>
                          <a:srgbClr val="000000"/>
                        </a:solidFill>
                        <a:latin typeface="Arial"/>
                        <a:ea typeface="Times New Roman"/>
                        <a:cs typeface="Arial"/>
                      </a:endParaRPr>
                    </a:p>
                  </a:txBody>
                  <a:tcPr marL="54610" marR="54610" marT="0"/>
                </a:tc>
                <a:tc>
                  <a:txBody>
                    <a:bodyPr/>
                    <a:lstStyle/>
                    <a:p>
                      <a:pPr algn="ctr">
                        <a:spcAft>
                          <a:spcPts val="0"/>
                        </a:spcAft>
                      </a:pPr>
                      <a:r>
                        <a:rPr lang="en-US" sz="1400" dirty="0">
                          <a:solidFill>
                            <a:srgbClr val="000000"/>
                          </a:solidFill>
                          <a:latin typeface="Arial"/>
                          <a:ea typeface="Times New Roman"/>
                          <a:cs typeface="Arial"/>
                        </a:rPr>
                        <a:t>T10, T11 (M8</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54610" marR="54610" marT="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23.6  </a:t>
            </a:r>
            <a:r>
              <a:rPr lang="en-US" dirty="0"/>
              <a:t>Activity bar chart</a:t>
            </a:r>
            <a:r>
              <a:rPr lang="en-GB" dirty="0" smtClean="0"/>
              <a:t> </a:t>
            </a:r>
            <a:endParaRPr lang="en-US" dirty="0"/>
          </a:p>
        </p:txBody>
      </p:sp>
      <p:pic>
        <p:nvPicPr>
          <p:cNvPr id="6" name="Content Placeholder 5" descr="23.6 New-activity-bar-chart.eps"/>
          <p:cNvPicPr>
            <a:picLocks noGrp="1" noChangeAspect="1"/>
          </p:cNvPicPr>
          <p:nvPr>
            <p:ph idx="1"/>
          </p:nvPr>
        </p:nvPicPr>
        <mc:AlternateContent>
          <mc:Choice xmlns:ma="http://schemas.microsoft.com/office/mac/drawingml/2008/main" Requires="ma">
            <p:blipFill>
              <a:blip r:embed="rId2"/>
              <a:srcRect l="-24698" r="-24698"/>
              <a:stretch>
                <a:fillRect/>
              </a:stretch>
            </p:blipFill>
          </mc:Choice>
          <mc:Fallback>
            <p:blipFill>
              <a:blip r:embed="rId3"/>
              <a:srcRect l="-24698" r="-24698"/>
              <a:stretch>
                <a:fillRect/>
              </a:stretch>
            </p:blipFill>
          </mc:Fallback>
        </mc:AlternateContent>
        <p:spPr>
          <a:xfrm>
            <a:off x="132911" y="1600200"/>
            <a:ext cx="8881689" cy="4884587"/>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23.7  </a:t>
            </a:r>
            <a:r>
              <a:rPr lang="en-US" dirty="0"/>
              <a:t>Staff allocation chart</a:t>
            </a:r>
            <a:r>
              <a:rPr lang="en-GB" dirty="0" smtClean="0"/>
              <a:t> </a:t>
            </a:r>
            <a:endParaRPr lang="en-US" dirty="0"/>
          </a:p>
        </p:txBody>
      </p:sp>
      <p:pic>
        <p:nvPicPr>
          <p:cNvPr id="4" name="Content Placeholder 3" descr="23.7 Staff-alloc-chart.eps"/>
          <p:cNvPicPr>
            <a:picLocks noGrp="1" noChangeAspect="1"/>
          </p:cNvPicPr>
          <p:nvPr>
            <p:ph idx="1"/>
          </p:nvPr>
        </p:nvPicPr>
        <mc:AlternateContent>
          <mc:Choice xmlns:ma="http://schemas.microsoft.com/office/mac/drawingml/2008/main" Requires="ma">
            <p:blipFill>
              <a:blip r:embed="rId2"/>
              <a:srcRect l="-19573" r="-19573"/>
              <a:stretch>
                <a:fillRect/>
              </a:stretch>
            </p:blipFill>
          </mc:Choice>
          <mc:Fallback>
            <p:blipFill>
              <a:blip r:embed="rId3"/>
              <a:srcRect l="-19573" r="-19573"/>
              <a:stretch>
                <a:fillRect/>
              </a:stretch>
            </p:blipFill>
          </mc:Fallback>
        </mc:AlternateContent>
        <p:spPr>
          <a:xfrm>
            <a:off x="213983" y="1600200"/>
            <a:ext cx="8906255" cy="4898097"/>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23.8  </a:t>
            </a:r>
            <a:r>
              <a:rPr lang="en-US" dirty="0"/>
              <a:t>Planning in XP</a:t>
            </a:r>
            <a:r>
              <a:rPr lang="en-GB" dirty="0" smtClean="0"/>
              <a:t> </a:t>
            </a:r>
            <a:endParaRPr lang="en-US" dirty="0"/>
          </a:p>
        </p:txBody>
      </p:sp>
      <p:pic>
        <p:nvPicPr>
          <p:cNvPr id="4" name="Content Placeholder 3" descr="23.8 PlanningGame.eps"/>
          <p:cNvPicPr>
            <a:picLocks noGrp="1" noChangeAspect="1"/>
          </p:cNvPicPr>
          <p:nvPr>
            <p:ph idx="1"/>
          </p:nvPr>
        </p:nvPicPr>
        <mc:AlternateContent>
          <mc:Choice xmlns:ma="http://schemas.microsoft.com/office/mac/drawingml/2008/main" Requires="ma">
            <p:blipFill>
              <a:blip r:embed="rId2"/>
              <a:srcRect t="-169985" b="-169985"/>
              <a:stretch>
                <a:fillRect/>
              </a:stretch>
            </p:blipFill>
          </mc:Choice>
          <mc:Fallback>
            <p:blipFill>
              <a:blip r:embed="rId3"/>
              <a:srcRect t="-169985" b="-169985"/>
              <a:stretch>
                <a:fillRect/>
              </a:stretch>
            </p:blipFill>
          </mc:Fallback>
        </mc:AlternateConten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858</Words>
  <Application>Microsoft Macintosh PowerPoint</Application>
  <PresentationFormat>On-screen Show (4:3)</PresentationFormat>
  <Paragraphs>196</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Figures – Chapter 23</vt:lpstr>
      <vt:lpstr>Figure 23.1  Factors affecting software pricing </vt:lpstr>
      <vt:lpstr>Figure 23.2 Project plan supplements </vt:lpstr>
      <vt:lpstr>Figure 23.3  The project planning process </vt:lpstr>
      <vt:lpstr>Figure 23.4 The project scheduling process </vt:lpstr>
      <vt:lpstr>Figure 23.5  Tasks, durations, and dependencies </vt:lpstr>
      <vt:lpstr>Figure 23.6  Activity bar chart </vt:lpstr>
      <vt:lpstr>Figure 23.7  Staff allocation chart </vt:lpstr>
      <vt:lpstr>Figure 23.8  Planning in XP </vt:lpstr>
      <vt:lpstr>Figure 23.9  Estimate uncertainty </vt:lpstr>
      <vt:lpstr>Figure 23.10 COCOMO estimation models </vt:lpstr>
      <vt:lpstr>Figure 23.11  Application-point productivity</vt:lpstr>
      <vt:lpstr>Figure 23.12  Scale factors used in the exponent computation in the post-architecture model </vt:lpstr>
      <vt:lpstr>Figure 23.13 The effect of cost drivers on effort estimates </vt:lpstr>
      <vt:lpstr>Figure 23.14 Scheduling example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23</dc:title>
  <dc:creator>Ian Sommerville</dc:creator>
  <cp:lastModifiedBy>Ian Sommerville</cp:lastModifiedBy>
  <cp:revision>1</cp:revision>
  <dcterms:created xsi:type="dcterms:W3CDTF">2009-11-30T20:23:39Z</dcterms:created>
  <dcterms:modified xsi:type="dcterms:W3CDTF">2009-11-30T20:52:09Z</dcterms:modified>
</cp:coreProperties>
</file>