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CF810-0CA8-5548-BFA9-12C06A2E3523}" type="datetime1">
              <a:rPr lang="en-US"/>
              <a:pPr>
                <a:defRPr/>
              </a:pPr>
              <a:t>10/29/09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40A3-8C98-7643-999B-D2E4C4DFC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F1421-6204-CD4A-8034-EBCB0376B86B}" type="datetime1">
              <a:rPr lang="en-US"/>
              <a:pPr>
                <a:defRPr/>
              </a:pPr>
              <a:t>10/29/09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ACDAE-E963-2B45-BB51-53CEBFE15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9B3BD-F05F-D549-BD27-97081332C7B8}" type="datetime1">
              <a:rPr lang="en-US"/>
              <a:pPr>
                <a:defRPr/>
              </a:pPr>
              <a:t>10/29/09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D119D-3673-024B-9609-A7D547222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908AE-07C3-3441-A710-891406F9353E}" type="datetime1">
              <a:rPr lang="en-US"/>
              <a:pPr>
                <a:defRPr/>
              </a:pPr>
              <a:t>10/29/09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720AD-0A16-4141-82CA-5619F80A2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887DE-D8A2-0F48-9A23-BD63D63781D2}" type="datetime1">
              <a:rPr lang="en-US"/>
              <a:pPr>
                <a:defRPr/>
              </a:pPr>
              <a:t>10/29/09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7AF1E-9B18-0243-8AD1-50A6A8AC0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590E0-B6B3-384D-B283-978152CA8532}" type="datetime1">
              <a:rPr lang="en-US"/>
              <a:pPr>
                <a:defRPr/>
              </a:pPr>
              <a:t>10/29/09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8BC69-CB41-DD44-A638-C4F95AA94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9C325-9ED3-A14A-858B-B70334DEDBEF}" type="datetime1">
              <a:rPr lang="en-US"/>
              <a:pPr>
                <a:defRPr/>
              </a:pPr>
              <a:t>10/29/09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3444D-6BBE-FA46-910D-A293AF635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4749E-65DA-5B48-B568-A437310426F0}" type="datetime1">
              <a:rPr lang="en-US"/>
              <a:pPr>
                <a:defRPr/>
              </a:pPr>
              <a:t>10/29/09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DD7DD-CC47-414C-BF78-C5251FE0B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2F3C4-02EB-044D-A973-4C0154BE6574}" type="datetime1">
              <a:rPr lang="en-US"/>
              <a:pPr>
                <a:defRPr/>
              </a:pPr>
              <a:t>10/29/09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78AD6-5F3D-BA44-875A-31E2927FB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7A930-D5C3-324D-BD3F-AEF4FB871050}" type="datetime1">
              <a:rPr lang="en-US"/>
              <a:pPr>
                <a:defRPr/>
              </a:pPr>
              <a:t>10/29/09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9686C-6E28-9A40-BAFE-97DC9D1AE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A03D1-DC7A-D145-92D6-5489C4EE8F7E}" type="datetime1">
              <a:rPr lang="en-US"/>
              <a:pPr>
                <a:defRPr/>
              </a:pPr>
              <a:t>10/29/09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5899C-C9DE-4C43-812F-DCCD705BC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37AC5BF-43B0-3B47-A45D-0CF5378D4592}" type="datetime1">
              <a:rPr lang="en-US"/>
              <a:pPr>
                <a:defRPr/>
              </a:pPr>
              <a:t>10/29/09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3E67C1E-A116-FA4E-B295-2EE9C41BD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df"/><Relationship Id="rId3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df"/><Relationship Id="rId3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df"/><Relationship Id="rId3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df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df"/><Relationship Id="rId3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df"/><Relationship Id="rId3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df"/><Relationship Id="rId3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Figures-Chapter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Figure 2.9 The process of prototype development</a:t>
            </a:r>
            <a:br>
              <a:rPr lang="en-GB" smtClean="0"/>
            </a:br>
            <a:endParaRPr lang="en-US" smtClean="0"/>
          </a:p>
        </p:txBody>
      </p:sp>
      <p:pic>
        <p:nvPicPr>
          <p:cNvPr id="4" name="Picture 3" descr="2.9 PrototypeProcess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460846" y="2608353"/>
            <a:ext cx="6779857" cy="19226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Figure 2.10 Incremental delivery </a:t>
            </a:r>
            <a:endParaRPr lang="en-US" smtClean="0"/>
          </a:p>
        </p:txBody>
      </p:sp>
      <p:pic>
        <p:nvPicPr>
          <p:cNvPr id="4" name="Picture 3" descr="2.10 Incremental-delivery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25087" y="2353036"/>
            <a:ext cx="7141376" cy="24182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Figure 2.11  Boehm’s spiral model of the software</a:t>
            </a:r>
            <a:r>
              <a:rPr lang="en-GB" b="1" smtClean="0"/>
              <a:t> </a:t>
            </a:r>
            <a:r>
              <a:rPr lang="en-GB" smtClean="0"/>
              <a:t>process </a:t>
            </a:r>
            <a:endParaRPr lang="en-US" smtClean="0"/>
          </a:p>
        </p:txBody>
      </p:sp>
      <p:pic>
        <p:nvPicPr>
          <p:cNvPr id="4" name="Picture 3" descr="2.11 Spiral-model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480380" y="1644649"/>
            <a:ext cx="6159328" cy="41907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Figure 2.12 Phases in the Rational Unified Process </a:t>
            </a:r>
            <a:endParaRPr lang="en-US" smtClean="0"/>
          </a:p>
        </p:txBody>
      </p:sp>
      <p:pic>
        <p:nvPicPr>
          <p:cNvPr id="25603" name="Picture 3" descr="2.12 RUP phases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2863" y="2940050"/>
            <a:ext cx="657225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Figure 2.13 Static workflows in the Rational Unified Process</a:t>
            </a:r>
            <a:endParaRPr lang="en-US" smtClean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347788" y="1397000"/>
          <a:ext cx="6650540" cy="485811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259819"/>
                <a:gridCol w="4390721"/>
              </a:tblGrid>
              <a:tr h="4389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Helvetica"/>
                        </a:rPr>
                        <a:t>Workflow</a:t>
                      </a:r>
                      <a:endParaRPr lang="en-GB" sz="1100" b="1" dirty="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73025" marR="73025" marT="9144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Helvetica"/>
                        </a:rPr>
                        <a:t>Description</a:t>
                      </a:r>
                      <a:endParaRPr lang="en-GB" sz="1100" b="1" dirty="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73025" marR="73025" marT="91440" marB="91440"/>
                </a:tc>
              </a:tr>
              <a:tr h="4389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Helvetica"/>
                        </a:rPr>
                        <a:t>Business modelling</a:t>
                      </a:r>
                      <a:endParaRPr lang="en-GB" sz="1100" dirty="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Helvetica"/>
                        </a:rPr>
                        <a:t>The business processes are modelled using business use cases.</a:t>
                      </a:r>
                      <a:endParaRPr lang="en-GB" sz="1100" dirty="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91440"/>
                </a:tc>
              </a:tr>
              <a:tr h="4389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Helvetica"/>
                        </a:rPr>
                        <a:t>Requirements</a:t>
                      </a:r>
                      <a:endParaRPr lang="en-GB" sz="1100" dirty="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Helvetica"/>
                        </a:rPr>
                        <a:t>Actors who interact with the system are identified and use cases are developed to model the system requirements.</a:t>
                      </a:r>
                      <a:endParaRPr lang="en-GB" sz="1100" dirty="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91440"/>
                </a:tc>
              </a:tr>
              <a:tr h="5952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>
                          <a:latin typeface="Helvetica"/>
                        </a:rPr>
                        <a:t>Analysis and design</a:t>
                      </a:r>
                      <a:endParaRPr lang="en-GB" sz="110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Helvetica"/>
                        </a:rPr>
                        <a:t>A design model is created and documented using architectural models, component models, object models and sequence models.</a:t>
                      </a:r>
                      <a:endParaRPr lang="en-GB" sz="1100" dirty="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91440"/>
                </a:tc>
              </a:tr>
              <a:tr h="5952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Helvetica"/>
                        </a:rPr>
                        <a:t>Implementation</a:t>
                      </a:r>
                      <a:endParaRPr lang="en-GB" sz="1100" dirty="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Helvetica"/>
                        </a:rPr>
                        <a:t>The components in the system are implemented and structured into implementation sub-systems. Automatic code generation from design models helps accelerate this process.</a:t>
                      </a:r>
                      <a:endParaRPr lang="en-GB" sz="1100" dirty="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91440"/>
                </a:tc>
              </a:tr>
              <a:tr h="5952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>
                          <a:latin typeface="Helvetica"/>
                        </a:rPr>
                        <a:t>Testing</a:t>
                      </a:r>
                      <a:endParaRPr lang="en-GB" sz="110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Helvetica"/>
                        </a:rPr>
                        <a:t>Testing is an iterative process that is carried out in conjunction with implementation. System testing follows the completion of the implementation.</a:t>
                      </a:r>
                      <a:endParaRPr lang="en-GB" sz="1100" dirty="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91440"/>
                </a:tc>
              </a:tr>
              <a:tr h="4389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>
                          <a:latin typeface="Helvetica"/>
                        </a:rPr>
                        <a:t>Deployment</a:t>
                      </a:r>
                      <a:endParaRPr lang="en-GB" sz="110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Helvetica"/>
                        </a:rPr>
                        <a:t>A product release is created, distributed to users and installed in their workplace.</a:t>
                      </a:r>
                      <a:endParaRPr lang="en-GB" sz="1100" dirty="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91440"/>
                </a:tc>
              </a:tr>
              <a:tr h="4389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>
                          <a:latin typeface="Helvetica"/>
                        </a:rPr>
                        <a:t>Configuration and change management</a:t>
                      </a:r>
                      <a:endParaRPr lang="en-GB" sz="110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Helvetica"/>
                        </a:rPr>
                        <a:t>This supporting workflow managed changes to the system (see Chapter 25).</a:t>
                      </a:r>
                      <a:endParaRPr lang="en-GB" sz="1100" dirty="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91440"/>
                </a:tc>
              </a:tr>
              <a:tr h="4389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>
                          <a:latin typeface="Helvetica"/>
                        </a:rPr>
                        <a:t>Project management</a:t>
                      </a:r>
                      <a:endParaRPr lang="en-GB" sz="110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Helvetica"/>
                        </a:rPr>
                        <a:t>This supporting workflow manages the system development (see Chapters 22 and 23).</a:t>
                      </a:r>
                      <a:endParaRPr lang="en-GB" sz="1100" dirty="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91440"/>
                </a:tc>
              </a:tr>
              <a:tr h="4389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>
                          <a:latin typeface="Helvetica"/>
                        </a:rPr>
                        <a:t>Environment</a:t>
                      </a:r>
                      <a:endParaRPr lang="en-GB" sz="110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Helvetica"/>
                        </a:rPr>
                        <a:t>This workflow is concerned with making appropriate software tools available to the software development team.</a:t>
                      </a:r>
                      <a:endParaRPr lang="en-GB" sz="1100" dirty="0">
                        <a:solidFill>
                          <a:srgbClr val="000000"/>
                        </a:solidFill>
                        <a:latin typeface="Helvetica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9144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Figure 2.1 The waterfall model</a:t>
            </a:r>
            <a:br>
              <a:rPr lang="en-GB" smtClean="0"/>
            </a:br>
            <a:endParaRPr lang="en-US" smtClean="0"/>
          </a:p>
        </p:txBody>
      </p:sp>
      <p:pic>
        <p:nvPicPr>
          <p:cNvPr id="4" name="Picture 3" descr="2.1.Waterfall-model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059542" y="2094063"/>
            <a:ext cx="5961641" cy="3352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Figure 2.2 Incremental development</a:t>
            </a:r>
            <a:br>
              <a:rPr lang="en-GB" smtClean="0"/>
            </a:br>
            <a:endParaRPr lang="en-US" smtClean="0"/>
          </a:p>
        </p:txBody>
      </p:sp>
      <p:pic>
        <p:nvPicPr>
          <p:cNvPr id="4" name="Picture 3" descr="2.2 Incremental-dev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298323" y="2419349"/>
            <a:ext cx="5170335" cy="27867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Figure 2.3 Reuse-oriented software engineering</a:t>
            </a:r>
          </a:p>
        </p:txBody>
      </p:sp>
      <p:pic>
        <p:nvPicPr>
          <p:cNvPr id="4" name="Picture 3" descr="2.3 Reuse_based_process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639129" y="2914649"/>
            <a:ext cx="6646349" cy="13875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Figure 2.4 The requirements engineering process</a:t>
            </a:r>
            <a:br>
              <a:rPr lang="en-GB" smtClean="0"/>
            </a:br>
            <a:endParaRPr lang="en-US" smtClean="0"/>
          </a:p>
        </p:txBody>
      </p:sp>
      <p:pic>
        <p:nvPicPr>
          <p:cNvPr id="4" name="Picture 3" descr="2.4 RE-process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162455" y="2368550"/>
            <a:ext cx="5787965" cy="3020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Figure 2.5 A general model of the design process </a:t>
            </a:r>
            <a:br>
              <a:rPr lang="en-GB" smtClean="0"/>
            </a:br>
            <a:endParaRPr lang="en-US" smtClean="0"/>
          </a:p>
        </p:txBody>
      </p:sp>
      <p:pic>
        <p:nvPicPr>
          <p:cNvPr id="4" name="Picture 3" descr="2.5 Design-process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854708" y="1651899"/>
            <a:ext cx="5158477" cy="38516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Figure 2.6 Stages of testing</a:t>
            </a:r>
            <a:br>
              <a:rPr lang="en-GB" smtClean="0"/>
            </a:br>
            <a:endParaRPr lang="en-US" smtClean="0"/>
          </a:p>
        </p:txBody>
      </p:sp>
      <p:pic>
        <p:nvPicPr>
          <p:cNvPr id="4" name="Picture 3" descr="2.6 Testing-process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945804" y="2829344"/>
            <a:ext cx="6005237" cy="16330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Figure 2.7 Testing phases in a plan-driven software process</a:t>
            </a:r>
            <a:br>
              <a:rPr lang="en-GB" smtClean="0"/>
            </a:br>
            <a:endParaRPr lang="en-US" smtClean="0"/>
          </a:p>
        </p:txBody>
      </p:sp>
      <p:pic>
        <p:nvPicPr>
          <p:cNvPr id="4" name="Picture 3" descr="2.7 Testing-phases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064842" y="2321404"/>
            <a:ext cx="7123149" cy="24613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Figure 2.8 System evolution </a:t>
            </a:r>
            <a:endParaRPr lang="en-US" smtClean="0"/>
          </a:p>
        </p:txBody>
      </p:sp>
      <p:pic>
        <p:nvPicPr>
          <p:cNvPr id="4" name="Picture 3" descr="2.8 System evolution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758092" y="2707497"/>
            <a:ext cx="6112314" cy="1880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gur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Figures.potx</Template>
  <TotalTime>31</TotalTime>
  <Words>275</Words>
  <Application>Microsoft Macintosh PowerPoint</Application>
  <PresentationFormat>On-screen Show (4:3)</PresentationFormat>
  <Paragraphs>34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ＭＳ Ｐゴシック</vt:lpstr>
      <vt:lpstr>Calibri</vt:lpstr>
      <vt:lpstr>Figures</vt:lpstr>
      <vt:lpstr>Figures-Chapter 2</vt:lpstr>
      <vt:lpstr>Figure 2.1 The waterfall model </vt:lpstr>
      <vt:lpstr>Figure 2.2 Incremental development </vt:lpstr>
      <vt:lpstr>Figure 2.3 Reuse-oriented software engineering</vt:lpstr>
      <vt:lpstr>Figure 2.4 The requirements engineering process </vt:lpstr>
      <vt:lpstr>Figure 2.5 A general model of the design process  </vt:lpstr>
      <vt:lpstr>Figure 2.6 Stages of testing </vt:lpstr>
      <vt:lpstr>Figure 2.7 Testing phases in a plan-driven software process </vt:lpstr>
      <vt:lpstr>Figure 2.8 System evolution </vt:lpstr>
      <vt:lpstr>Figure 2.9 The process of prototype development </vt:lpstr>
      <vt:lpstr>Figure 2.10 Incremental delivery </vt:lpstr>
      <vt:lpstr>Figure 2.11  Boehm’s spiral model of the software process </vt:lpstr>
      <vt:lpstr>Figure 2.12 Phases in the Rational Unified Process </vt:lpstr>
      <vt:lpstr>Figure 2.13 Static workflows in the Rational Unified Process</vt:lpstr>
    </vt:vector>
  </TitlesOfParts>
  <Company>St Andrews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Figures-Chapter</dc:title>
  <dc:creator>Ian Sommerville</dc:creator>
  <cp:lastModifiedBy>Ian Sommerville</cp:lastModifiedBy>
  <cp:revision>6</cp:revision>
  <dcterms:created xsi:type="dcterms:W3CDTF">2009-10-29T18:35:01Z</dcterms:created>
  <dcterms:modified xsi:type="dcterms:W3CDTF">2009-10-29T18:39:29Z</dcterms:modified>
</cp:coreProperties>
</file>