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DA26EF1-5600-E947-9616-B73EBFF3BE20}" type="datetimeFigureOut">
              <a:rPr lang="en-US" smtClean="0"/>
              <a:t>3/25/10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E548CF0-D324-C648-829A-2142B256AE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wilderness weather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national weather service wishes to collect weather information from remote areas to help with weather forecasting, forecast accuracy assessment and climate change modeling.</a:t>
            </a:r>
          </a:p>
          <a:p>
            <a:r>
              <a:rPr lang="en-US" dirty="0" smtClean="0"/>
              <a:t>Currently, limited collections are made manually by people visiting remote stations every day. </a:t>
            </a:r>
          </a:p>
          <a:p>
            <a:pPr lvl="1"/>
            <a:r>
              <a:rPr lang="en-US" dirty="0" smtClean="0"/>
              <a:t>This is expensive and time consuming</a:t>
            </a:r>
          </a:p>
          <a:p>
            <a:pPr lvl="1"/>
            <a:r>
              <a:rPr lang="en-US" dirty="0" smtClean="0"/>
              <a:t>Some areas have no coverage because of difficulties of access (no road, heavy snowfall, etc.)</a:t>
            </a:r>
          </a:p>
          <a:p>
            <a:r>
              <a:rPr lang="en-US" dirty="0" smtClean="0"/>
              <a:t>The intention therefore is to develop remote automatic collection systems that are connected to a broader weather information system.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system organization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3094" y="3282923"/>
            <a:ext cx="3350886" cy="1459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Weather information 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9187" y="5268889"/>
            <a:ext cx="5607329" cy="5133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Weather data archive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78256" y="1999476"/>
            <a:ext cx="1080931" cy="5809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WS1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300750" y="1999476"/>
            <a:ext cx="1080931" cy="5809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WS2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22146" y="1999476"/>
            <a:ext cx="1080931" cy="5809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WS3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281461" y="1999476"/>
            <a:ext cx="1080931" cy="5809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WS..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69501" y="1999476"/>
            <a:ext cx="1080931" cy="5809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WSn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3458553"/>
            <a:ext cx="1843550" cy="9997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Satellite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00604" y="3458553"/>
            <a:ext cx="1843550" cy="9997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Weather radar information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6" idx="4"/>
          </p:cNvCxnSpPr>
          <p:nvPr/>
        </p:nvCxnSpPr>
        <p:spPr>
          <a:xfrm rot="16200000" flipH="1">
            <a:off x="1864649" y="2134478"/>
            <a:ext cx="702518" cy="159437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4"/>
          </p:cNvCxnSpPr>
          <p:nvPr/>
        </p:nvCxnSpPr>
        <p:spPr>
          <a:xfrm rot="16200000" flipH="1">
            <a:off x="2760189" y="2661431"/>
            <a:ext cx="702518" cy="54046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</p:cNvCxnSpPr>
          <p:nvPr/>
        </p:nvCxnSpPr>
        <p:spPr>
          <a:xfrm rot="5400000">
            <a:off x="4111353" y="2931664"/>
            <a:ext cx="702518" cy="1588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4"/>
          </p:cNvCxnSpPr>
          <p:nvPr/>
        </p:nvCxnSpPr>
        <p:spPr>
          <a:xfrm rot="5400000">
            <a:off x="5200434" y="2661432"/>
            <a:ext cx="702520" cy="54046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</p:cNvCxnSpPr>
          <p:nvPr/>
        </p:nvCxnSpPr>
        <p:spPr>
          <a:xfrm rot="5400000">
            <a:off x="6273575" y="2346533"/>
            <a:ext cx="702520" cy="1170265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00750" y="3971934"/>
            <a:ext cx="712344" cy="1588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2"/>
          </p:cNvCxnSpPr>
          <p:nvPr/>
        </p:nvCxnSpPr>
        <p:spPr>
          <a:xfrm rot="10800000" flipV="1">
            <a:off x="6363980" y="3958422"/>
            <a:ext cx="636624" cy="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344162" y="5005445"/>
            <a:ext cx="5268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422710" y="5004649"/>
            <a:ext cx="5268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559275" y="5005445"/>
            <a:ext cx="5268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</a:t>
            </a:r>
            <a:r>
              <a:rPr lang="en-US" sz="2400" dirty="0"/>
              <a:t>context for the weather station</a:t>
            </a:r>
            <a:r>
              <a:rPr lang="en-GB" sz="2400" dirty="0" smtClean="0"/>
              <a:t> </a:t>
            </a:r>
            <a:endParaRPr lang="en-US" sz="2400" dirty="0"/>
          </a:p>
        </p:txBody>
      </p:sp>
      <p:pic>
        <p:nvPicPr>
          <p:cNvPr id="4" name="Content Placeholder 3" descr="7.1 WeatherStatContex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566" r="-3566"/>
              <a:stretch>
                <a:fillRect/>
              </a:stretch>
            </p:blipFill>
          </mc:Choice>
          <mc:Fallback>
            <p:blipFill>
              <a:blip r:embed="rId3"/>
              <a:srcRect l="-3566" r="-3566"/>
              <a:stretch>
                <a:fillRect/>
              </a:stretch>
            </p:blipFill>
          </mc:Fallback>
        </mc:AlternateContent>
        <p:spPr>
          <a:xfrm>
            <a:off x="1612713" y="2172296"/>
            <a:ext cx="5629266" cy="30958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station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self-contained and completely autonomous</a:t>
            </a:r>
          </a:p>
          <a:p>
            <a:pPr lvl="1"/>
            <a:r>
              <a:rPr lang="en-US" dirty="0" smtClean="0"/>
              <a:t>Integral power supplies and power generation</a:t>
            </a:r>
          </a:p>
          <a:p>
            <a:pPr lvl="1"/>
            <a:r>
              <a:rPr lang="en-US" dirty="0" smtClean="0"/>
              <a:t>Satellite communications</a:t>
            </a:r>
          </a:p>
          <a:p>
            <a:pPr lvl="1"/>
            <a:r>
              <a:rPr lang="en-US" dirty="0" smtClean="0"/>
              <a:t>Ruggedized to tolerate extreme weather</a:t>
            </a:r>
          </a:p>
          <a:p>
            <a:pPr lvl="1"/>
            <a:r>
              <a:rPr lang="en-US" dirty="0" smtClean="0"/>
              <a:t>Self-testing</a:t>
            </a:r>
          </a:p>
          <a:p>
            <a:r>
              <a:rPr lang="en-US" dirty="0" smtClean="0"/>
              <a:t>May exist in several version for different types of deployment</a:t>
            </a:r>
          </a:p>
          <a:p>
            <a:pPr lvl="2"/>
            <a:r>
              <a:rPr lang="en-US" dirty="0" smtClean="0"/>
              <a:t>Highland areas based on wind power</a:t>
            </a:r>
          </a:p>
          <a:p>
            <a:pPr lvl="2"/>
            <a:r>
              <a:rPr lang="en-US" dirty="0" smtClean="0"/>
              <a:t>Desert areas based on solar power</a:t>
            </a:r>
          </a:p>
          <a:p>
            <a:r>
              <a:rPr lang="en-US" dirty="0" smtClean="0"/>
              <a:t>Remote control to support autonomous operation</a:t>
            </a:r>
          </a:p>
          <a:p>
            <a:r>
              <a:rPr lang="en-US" dirty="0" smtClean="0"/>
              <a:t>Dynamic software re-configuration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Installed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Anemometer – wind speed measurement</a:t>
            </a:r>
          </a:p>
          <a:p>
            <a:r>
              <a:rPr lang="en-US" dirty="0" smtClean="0"/>
              <a:t>Barometer – air pressure measurement</a:t>
            </a:r>
          </a:p>
          <a:p>
            <a:r>
              <a:rPr lang="en-US" dirty="0" smtClean="0"/>
              <a:t>Ground and air thermometers</a:t>
            </a:r>
          </a:p>
          <a:p>
            <a:r>
              <a:rPr lang="en-US" dirty="0" smtClean="0"/>
              <a:t>Rain/precipitation gauge</a:t>
            </a:r>
          </a:p>
          <a:p>
            <a:r>
              <a:rPr lang="en-US" dirty="0" smtClean="0"/>
              <a:t>Sunshine gauge</a:t>
            </a:r>
          </a:p>
          <a:p>
            <a:r>
              <a:rPr lang="en-US" dirty="0" smtClean="0"/>
              <a:t>Visibility gauge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system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weather information from instruments at regular intervals</a:t>
            </a:r>
          </a:p>
          <a:p>
            <a:r>
              <a:rPr lang="en-US" dirty="0" smtClean="0"/>
              <a:t>Transmit this information, on request, to the weather information system over the satellite link</a:t>
            </a:r>
          </a:p>
          <a:p>
            <a:r>
              <a:rPr lang="en-US" dirty="0" smtClean="0"/>
              <a:t>Store information if communications are not available</a:t>
            </a:r>
          </a:p>
          <a:p>
            <a:r>
              <a:rPr lang="en-US" dirty="0" smtClean="0"/>
              <a:t>Monitor external conditions and shut down power generation/instruments if threat of damage from extreme weather</a:t>
            </a:r>
          </a:p>
          <a:p>
            <a:r>
              <a:rPr lang="en-US" dirty="0" smtClean="0"/>
              <a:t>Run regular diagnostic tests to assess overall health of system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architecture</a:t>
            </a:r>
            <a:endParaRPr lang="en-US" dirty="0"/>
          </a:p>
        </p:txBody>
      </p:sp>
      <p:pic>
        <p:nvPicPr>
          <p:cNvPr id="4" name="Content Placeholder 3" descr="7.4 WS-Architectur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6491" b="-16491"/>
              <a:stretch>
                <a:fillRect/>
              </a:stretch>
            </p:blipFill>
          </mc:Choice>
          <mc:Fallback>
            <p:blipFill>
              <a:blip r:embed="rId3"/>
              <a:srcRect t="-16491" b="-16491"/>
              <a:stretch>
                <a:fillRect/>
              </a:stretch>
            </p:blipFill>
          </mc:Fallback>
        </mc:AlternateContent>
        <p:spPr>
          <a:xfrm>
            <a:off x="1269492" y="1737504"/>
            <a:ext cx="6647491" cy="365586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software but not real-time in the sense that rapid reaction to events is required.</a:t>
            </a:r>
          </a:p>
          <a:p>
            <a:r>
              <a:rPr lang="en-US" dirty="0" smtClean="0"/>
              <a:t>Developed using an object-oriented approach</a:t>
            </a:r>
          </a:p>
          <a:p>
            <a:r>
              <a:rPr lang="en-US" dirty="0" smtClean="0"/>
              <a:t>OO approach associates objects with the physical entities in the system e.g.</a:t>
            </a:r>
          </a:p>
          <a:p>
            <a:pPr lvl="1"/>
            <a:r>
              <a:rPr lang="en-US" dirty="0" smtClean="0"/>
              <a:t>Weather data collection instruments</a:t>
            </a:r>
          </a:p>
          <a:p>
            <a:pPr lvl="1"/>
            <a:r>
              <a:rPr lang="en-US" dirty="0" smtClean="0"/>
              <a:t>Power supply and generation</a:t>
            </a:r>
          </a:p>
          <a:p>
            <a:pPr lvl="1"/>
            <a:r>
              <a:rPr lang="en-US" dirty="0" smtClean="0"/>
              <a:t>Communications</a:t>
            </a:r>
          </a:p>
          <a:p>
            <a:r>
              <a:rPr lang="en-US" dirty="0" smtClean="0"/>
              <a:t>Data may be stored as objects</a:t>
            </a:r>
          </a:p>
          <a:p>
            <a:r>
              <a:rPr lang="en-US" dirty="0" smtClean="0"/>
              <a:t>No requirement for large-</a:t>
            </a:r>
            <a:r>
              <a:rPr lang="en-US" smtClean="0"/>
              <a:t>scale database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26</TotalTime>
  <Words>331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SE9</vt:lpstr>
      <vt:lpstr>The wilderness weather system</vt:lpstr>
      <vt:lpstr>Weather information</vt:lpstr>
      <vt:lpstr>Overall system organization</vt:lpstr>
      <vt:lpstr>System context for the weather station </vt:lpstr>
      <vt:lpstr>Weather station characteristics</vt:lpstr>
      <vt:lpstr>Installed instruments</vt:lpstr>
      <vt:lpstr>Essential system functionality</vt:lpstr>
      <vt:lpstr>Software architecture</vt:lpstr>
      <vt:lpstr>System software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wilderness weather system</dc:title>
  <dc:creator>Ian Sommerville</dc:creator>
  <cp:lastModifiedBy>Ian Sommerville</cp:lastModifiedBy>
  <cp:revision>1</cp:revision>
  <dcterms:created xsi:type="dcterms:W3CDTF">2010-03-25T12:40:54Z</dcterms:created>
  <dcterms:modified xsi:type="dcterms:W3CDTF">2010-03-25T13:07:35Z</dcterms:modified>
</cp:coreProperties>
</file>