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61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7" r:id="rId13"/>
  </p:sldIdLst>
  <p:sldSz cx="9906000" cy="6858000" type="A4"/>
  <p:notesSz cx="6858000" cy="97663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</p:showPr>
  <p:clrMru>
    <a:srgbClr val="FFFF00"/>
    <a:srgbClr val="FF00FF"/>
    <a:srgbClr val="00FFFF"/>
    <a:srgbClr val="0000FF"/>
    <a:srgbClr val="00FF00"/>
    <a:srgbClr val="FF0000"/>
    <a:srgbClr val="FFFFFF"/>
    <a:srgbClr val="DCAB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32787"/>
    <p:restoredTop sz="90929"/>
  </p:normalViewPr>
  <p:slideViewPr>
    <p:cSldViewPr>
      <p:cViewPr varScale="1">
        <p:scale>
          <a:sx n="90" d="100"/>
          <a:sy n="90" d="100"/>
        </p:scale>
        <p:origin x="-120" y="-19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185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notes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051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52500" y="847725"/>
            <a:ext cx="4953000" cy="3429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Software fault management on the Ariane5 launcher was clearly faulty!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535D3E-EF13-D445-9570-E64E9C2210B8}" type="datetimeFigureOut">
              <a:rPr lang="en-US" smtClean="0"/>
              <a:pPr/>
              <a:t>2/17/10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CE82A-87C3-2841-AAF3-37DF1E34D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535D3E-EF13-D445-9570-E64E9C2210B8}" type="datetimeFigureOut">
              <a:rPr lang="en-US" smtClean="0"/>
              <a:pPr/>
              <a:t>2/17/10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CE82A-87C3-2841-AAF3-37DF1E34D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535D3E-EF13-D445-9570-E64E9C2210B8}" type="datetimeFigureOut">
              <a:rPr lang="en-US" smtClean="0"/>
              <a:pPr/>
              <a:t>2/17/10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CE82A-87C3-2841-AAF3-37DF1E34D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Font typeface="Wingdings" charset="2"/>
              <a:buChar char="²"/>
              <a:defRPr sz="2400">
                <a:solidFill>
                  <a:srgbClr val="46424D"/>
                </a:solidFill>
                <a:latin typeface="Arial"/>
                <a:cs typeface="Arial"/>
              </a:defRPr>
            </a:lvl1pPr>
            <a:lvl2pPr>
              <a:spcBef>
                <a:spcPts val="300"/>
              </a:spcBef>
              <a:spcAft>
                <a:spcPts val="300"/>
              </a:spcAft>
              <a:buFont typeface="Wingdings" charset="2"/>
              <a:buChar char="§"/>
              <a:defRPr sz="2000">
                <a:solidFill>
                  <a:srgbClr val="46424D"/>
                </a:solidFill>
                <a:latin typeface="Arial"/>
                <a:cs typeface="Arial"/>
              </a:defRPr>
            </a:lvl2pPr>
            <a:lvl3pPr>
              <a:defRPr sz="1800">
                <a:solidFill>
                  <a:srgbClr val="46424D"/>
                </a:solidFill>
                <a:latin typeface="Arial"/>
                <a:cs typeface="Arial"/>
              </a:defRPr>
            </a:lvl3pPr>
            <a:lvl4pPr>
              <a:defRPr sz="1800">
                <a:solidFill>
                  <a:srgbClr val="46424D"/>
                </a:solidFill>
                <a:latin typeface="Arial"/>
                <a:cs typeface="Arial"/>
              </a:defRPr>
            </a:lvl4pPr>
            <a:lvl5pPr>
              <a:defRPr sz="1800">
                <a:solidFill>
                  <a:srgbClr val="46424D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535D3E-EF13-D445-9570-E64E9C2210B8}" type="datetimeFigureOut">
              <a:rPr lang="en-US" smtClean="0"/>
              <a:pPr/>
              <a:t>2/17/10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CE82A-87C3-2841-AAF3-37DF1E34D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535D3E-EF13-D445-9570-E64E9C2210B8}" type="datetimeFigureOut">
              <a:rPr lang="en-US" smtClean="0"/>
              <a:pPr/>
              <a:t>2/17/10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CE82A-87C3-2841-AAF3-37DF1E34D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535D3E-EF13-D445-9570-E64E9C2210B8}" type="datetimeFigureOut">
              <a:rPr lang="en-US" smtClean="0"/>
              <a:pPr/>
              <a:t>2/17/10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CE82A-87C3-2841-AAF3-37DF1E34D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535D3E-EF13-D445-9570-E64E9C2210B8}" type="datetimeFigureOut">
              <a:rPr lang="en-US" smtClean="0"/>
              <a:pPr/>
              <a:t>2/17/10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CE82A-87C3-2841-AAF3-37DF1E34D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535D3E-EF13-D445-9570-E64E9C2210B8}" type="datetimeFigureOut">
              <a:rPr lang="en-US" smtClean="0"/>
              <a:pPr/>
              <a:t>2/17/10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CE82A-87C3-2841-AAF3-37DF1E34D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535D3E-EF13-D445-9570-E64E9C2210B8}" type="datetimeFigureOut">
              <a:rPr lang="en-US" smtClean="0"/>
              <a:pPr/>
              <a:t>2/17/10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CE82A-87C3-2841-AAF3-37DF1E34D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535D3E-EF13-D445-9570-E64E9C2210B8}" type="datetimeFigureOut">
              <a:rPr lang="en-US" smtClean="0"/>
              <a:pPr/>
              <a:t>2/17/10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CE82A-87C3-2841-AAF3-37DF1E34D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535D3E-EF13-D445-9570-E64E9C2210B8}" type="datetimeFigureOut">
              <a:rPr lang="en-US" smtClean="0"/>
              <a:pPr/>
              <a:t>2/17/10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CE82A-87C3-2841-AAF3-37DF1E34D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790100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0F535D3E-EF13-D445-9570-E64E9C2210B8}" type="datetimeFigureOut">
              <a:rPr lang="en-US" smtClean="0"/>
              <a:pPr/>
              <a:t>2/17/10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745CE82A-87C3-2841-AAF3-37DF1E34DC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Cover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396302" y="287213"/>
            <a:ext cx="1000778" cy="114300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495301" y="1419226"/>
            <a:ext cx="7914622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 u="none" kern="1200">
          <a:solidFill>
            <a:srgbClr val="46424D"/>
          </a:solidFill>
          <a:latin typeface="Arial"/>
          <a:ea typeface="ＭＳ Ｐゴシック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90487" bIns="44450"/>
          <a:lstStyle/>
          <a:p>
            <a:r>
              <a:rPr lang="en-GB"/>
              <a:t>The Ariane 5 Launcher Failure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267200" y="2286000"/>
            <a:ext cx="4391025" cy="3783013"/>
          </a:xfrm>
          <a:noFill/>
          <a:ln/>
        </p:spPr>
        <p:txBody>
          <a:bodyPr lIns="90487" tIns="44450" rIns="90487" bIns="44450"/>
          <a:lstStyle/>
          <a:p>
            <a:pPr marL="0" indent="0" algn="ctr">
              <a:buFont typeface="Zapf Dingbats" charset="2"/>
              <a:buNone/>
            </a:pPr>
            <a:r>
              <a:rPr lang="en-GB" sz="4000"/>
              <a:t>June 4th 1996</a:t>
            </a:r>
          </a:p>
          <a:p>
            <a:pPr marL="0" indent="0" algn="ctr">
              <a:buFont typeface="Zapf Dingbats" charset="2"/>
              <a:buNone/>
            </a:pPr>
            <a:r>
              <a:rPr lang="en-GB" sz="4000"/>
              <a:t>Total failure of the Ariane 5 launcher on its maiden flight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981200"/>
            <a:ext cx="2516188" cy="3810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Lessons learned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Don’t run software in critical systems unless it is actually needed.</a:t>
            </a:r>
          </a:p>
          <a:p>
            <a:r>
              <a:rPr lang="en-GB"/>
              <a:t>As well as testing for what the system should do, you may also have to test for what the system should not do.</a:t>
            </a:r>
          </a:p>
          <a:p>
            <a:r>
              <a:rPr lang="en-GB"/>
              <a:t>Do not have a default exception handling response which is system shut-down in systems that have no fail-safe state.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Lessons learned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In critical computations, always return best effort values even if the absolutely correct values cannot be computed.</a:t>
            </a:r>
          </a:p>
          <a:p>
            <a:r>
              <a:rPr lang="en-GB"/>
              <a:t>Wherever possible, use real equipment and not simulations.</a:t>
            </a:r>
          </a:p>
          <a:p>
            <a:r>
              <a:rPr lang="en-GB"/>
              <a:t>Improve the review process to include external participants and review all assumptions made in the code.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Avoidable failure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The designer’s of Ariane 5 made a critical and elementary error. </a:t>
            </a:r>
          </a:p>
          <a:p>
            <a:r>
              <a:rPr lang="en-GB"/>
              <a:t>They designed a system where a single component failure could cause the entire system to fail.</a:t>
            </a:r>
          </a:p>
          <a:p>
            <a:r>
              <a:rPr lang="en-GB"/>
              <a:t>As a general rule, critical systems should always be designed to avoid a single point of failure.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Ariane 5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4114800" y="1676400"/>
            <a:ext cx="5029200" cy="4038600"/>
          </a:xfrm>
        </p:spPr>
        <p:txBody>
          <a:bodyPr/>
          <a:lstStyle/>
          <a:p>
            <a:r>
              <a:rPr lang="en-GB" sz="2400"/>
              <a:t>A European rocket designed to launch commercial payloads (e.g.communications satellites, etc.) into Earth orbit</a:t>
            </a:r>
          </a:p>
          <a:p>
            <a:r>
              <a:rPr lang="en-GB" sz="2400"/>
              <a:t>Successor to the successful Ariane 4 launchers</a:t>
            </a:r>
          </a:p>
          <a:p>
            <a:r>
              <a:rPr lang="en-GB" sz="2400"/>
              <a:t>Ariane 5 can carry a heavier payload than Ariane 4</a:t>
            </a:r>
          </a:p>
        </p:txBody>
      </p:sp>
      <p:pic>
        <p:nvPicPr>
          <p:cNvPr id="5734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752600"/>
            <a:ext cx="2454275" cy="350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Launcher failure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400"/>
              <a:t>Approximately 37 seconds after a successful lift-off, the Ariane 5 launcher lost control.</a:t>
            </a:r>
          </a:p>
          <a:p>
            <a:r>
              <a:rPr lang="en-GB" sz="2400"/>
              <a:t>Incorrect control signals were sent to the engines and these swivelled so that unsustainable stresses were imposed on the rocket.</a:t>
            </a:r>
          </a:p>
          <a:p>
            <a:r>
              <a:rPr lang="en-GB" sz="2400"/>
              <a:t>It started to break up and was destroyed by ground controllers.</a:t>
            </a:r>
          </a:p>
          <a:p>
            <a:r>
              <a:rPr lang="en-GB" sz="2400"/>
              <a:t>The system failure was a direct result of a software failure. However, it was symptomatic of a more general systems validation failure.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problem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524000"/>
            <a:ext cx="7743825" cy="37830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The attitude and trajectory of the rocket are measured by a computer-based inertial reference system. This transmits commands to the engines to maintain attitude and direction.</a:t>
            </a:r>
          </a:p>
          <a:p>
            <a:pPr>
              <a:lnSpc>
                <a:spcPct val="90000"/>
              </a:lnSpc>
            </a:pPr>
            <a:r>
              <a:rPr lang="en-GB" sz="2400"/>
              <a:t>The software failed and this system and the backup system shut down.</a:t>
            </a:r>
          </a:p>
          <a:p>
            <a:pPr>
              <a:lnSpc>
                <a:spcPct val="90000"/>
              </a:lnSpc>
            </a:pPr>
            <a:r>
              <a:rPr lang="en-GB" sz="2400"/>
              <a:t>Diagnostic commands were transmitted to the engines which interpreted them as real data and which swivelled to an extreme position resulting in unforeseen stresses on the rocket.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Software failure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Software failure occurred when an attempt to convert a 64-bit floating point number to a signed 16-bit integer caused the number to overflow.</a:t>
            </a:r>
          </a:p>
          <a:p>
            <a:r>
              <a:rPr lang="en-GB"/>
              <a:t>There was no exception handler associated with the conversion so the system exception management facilities were invoked. These shut down the software.</a:t>
            </a:r>
          </a:p>
          <a:p>
            <a:r>
              <a:rPr lang="en-GB"/>
              <a:t>The backup software was a copy and behaved in exactly the same way.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Avoidable failure?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The software that failed was reused from the Ariane 4 launch vehicle. The computation that resulted in overflow was not used by Ariane 5.</a:t>
            </a:r>
          </a:p>
          <a:p>
            <a:pPr>
              <a:lnSpc>
                <a:spcPct val="90000"/>
              </a:lnSpc>
            </a:pPr>
            <a:r>
              <a:rPr lang="en-GB"/>
              <a:t>Decisions were made</a:t>
            </a:r>
          </a:p>
          <a:p>
            <a:pPr lvl="1">
              <a:lnSpc>
                <a:spcPct val="90000"/>
              </a:lnSpc>
            </a:pPr>
            <a:r>
              <a:rPr lang="en-GB"/>
              <a:t>Not to remove the facility as this could introduce new faults;</a:t>
            </a:r>
          </a:p>
          <a:p>
            <a:pPr lvl="1">
              <a:lnSpc>
                <a:spcPct val="90000"/>
              </a:lnSpc>
            </a:pPr>
            <a:r>
              <a:rPr lang="en-GB"/>
              <a:t>Not to test for overflow exceptions because the processor was heavily loaded. For dependability reasons, it was thought desirable to have some spare processor capacity.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Why not Ariane 4?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The physical characteristics of Ariane 4 (A smaller vehicle) are such that it has a lower initial acceleration and build up of horizontal velocity than Ariane 5.</a:t>
            </a:r>
          </a:p>
          <a:p>
            <a:r>
              <a:rPr lang="en-GB"/>
              <a:t>The value of the variable on Ariane 4 could never reach a level that caused overflow during the launch period.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Validation failure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524000"/>
            <a:ext cx="7743825" cy="3783013"/>
          </a:xfrm>
        </p:spPr>
        <p:txBody>
          <a:bodyPr/>
          <a:lstStyle/>
          <a:p>
            <a:r>
              <a:rPr lang="en-GB" sz="2400"/>
              <a:t>As the facility that failed was not required for Ariane 5, there was no requirement associated with it.</a:t>
            </a:r>
          </a:p>
          <a:p>
            <a:r>
              <a:rPr lang="en-GB" sz="2400"/>
              <a:t>As there was no associated requirement, there were no tests of that part of the software and hence no possibility of discovering the problem.</a:t>
            </a:r>
          </a:p>
          <a:p>
            <a:r>
              <a:rPr lang="en-GB" sz="2400"/>
              <a:t>During system testing, simulators of the inertial reference system computers were used. These did not generate the error as there was no requirement!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Review failure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400"/>
              <a:t>The design and code of all software should be reviewed for problems during the development process</a:t>
            </a:r>
          </a:p>
          <a:p>
            <a:r>
              <a:rPr lang="en-GB" sz="2400"/>
              <a:t>Either</a:t>
            </a:r>
          </a:p>
          <a:p>
            <a:pPr lvl="1"/>
            <a:r>
              <a:rPr lang="en-GB" sz="2000"/>
              <a:t>The inertial reference system software was not reviewed because it had been used in a previous version;</a:t>
            </a:r>
          </a:p>
          <a:p>
            <a:pPr lvl="1"/>
            <a:r>
              <a:rPr lang="en-GB" sz="2000"/>
              <a:t>The review failed to expose the problem or that the test coverage would not reveal the problem;</a:t>
            </a:r>
          </a:p>
          <a:p>
            <a:pPr lvl="1"/>
            <a:r>
              <a:rPr lang="en-GB" sz="2000"/>
              <a:t>The review failed to appreciate the consequences of system shutdown during a launch.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E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SE9.thmx</Template>
  <TotalTime>213</TotalTime>
  <Pages>34</Pages>
  <Words>717</Words>
  <Application>Microsoft Macintosh PowerPoint</Application>
  <PresentationFormat>A4 Paper (210x297 mm)</PresentationFormat>
  <Paragraphs>51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Times</vt:lpstr>
      <vt:lpstr>Arial</vt:lpstr>
      <vt:lpstr>Zapf Dingbats</vt:lpstr>
      <vt:lpstr>Monotype Sorts</vt:lpstr>
      <vt:lpstr>SE9</vt:lpstr>
      <vt:lpstr>The Ariane 5 Launcher Failure</vt:lpstr>
      <vt:lpstr>Ariane 5</vt:lpstr>
      <vt:lpstr>Launcher failure</vt:lpstr>
      <vt:lpstr>The problem</vt:lpstr>
      <vt:lpstr>Software failure</vt:lpstr>
      <vt:lpstr>Avoidable failure?</vt:lpstr>
      <vt:lpstr>Why not Ariane 4?</vt:lpstr>
      <vt:lpstr>Validation failure</vt:lpstr>
      <vt:lpstr>Review failure</vt:lpstr>
      <vt:lpstr>Lessons learned</vt:lpstr>
      <vt:lpstr>Lessons learned</vt:lpstr>
      <vt:lpstr>Avoidable failure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Systems Validation</dc:title>
  <dc:subject/>
  <dc:creator/>
  <cp:keywords/>
  <dc:description/>
  <cp:lastModifiedBy>Ian Sommerville</cp:lastModifiedBy>
  <cp:revision>20</cp:revision>
  <cp:lastPrinted>2003-01-17T11:19:51Z</cp:lastPrinted>
  <dcterms:created xsi:type="dcterms:W3CDTF">2010-02-17T13:46:43Z</dcterms:created>
  <dcterms:modified xsi:type="dcterms:W3CDTF">2010-02-17T13:48:25Z</dcterms:modified>
</cp:coreProperties>
</file>